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7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32"/>
  </p:notesMasterIdLst>
  <p:handoutMasterIdLst>
    <p:handoutMasterId r:id="rId33"/>
  </p:handoutMasterIdLst>
  <p:sldIdLst>
    <p:sldId id="256" r:id="rId5"/>
    <p:sldId id="336" r:id="rId6"/>
    <p:sldId id="331" r:id="rId7"/>
    <p:sldId id="337" r:id="rId8"/>
    <p:sldId id="338" r:id="rId9"/>
    <p:sldId id="339" r:id="rId10"/>
    <p:sldId id="369" r:id="rId11"/>
    <p:sldId id="341" r:id="rId12"/>
    <p:sldId id="340" r:id="rId13"/>
    <p:sldId id="342" r:id="rId14"/>
    <p:sldId id="343" r:id="rId15"/>
    <p:sldId id="344" r:id="rId16"/>
    <p:sldId id="362" r:id="rId17"/>
    <p:sldId id="373" r:id="rId18"/>
    <p:sldId id="353" r:id="rId19"/>
    <p:sldId id="363" r:id="rId20"/>
    <p:sldId id="364" r:id="rId21"/>
    <p:sldId id="367" r:id="rId22"/>
    <p:sldId id="366" r:id="rId23"/>
    <p:sldId id="365" r:id="rId24"/>
    <p:sldId id="358" r:id="rId25"/>
    <p:sldId id="356" r:id="rId26"/>
    <p:sldId id="359" r:id="rId27"/>
    <p:sldId id="360" r:id="rId28"/>
    <p:sldId id="368" r:id="rId29"/>
    <p:sldId id="357" r:id="rId30"/>
    <p:sldId id="304" r:id="rId31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697" autoAdjust="0"/>
    <p:restoredTop sz="94701" autoAdjust="0"/>
  </p:normalViewPr>
  <p:slideViewPr>
    <p:cSldViewPr snapToGrid="0" showGuides="1">
      <p:cViewPr varScale="1">
        <p:scale>
          <a:sx n="113" d="100"/>
          <a:sy n="113" d="100"/>
        </p:scale>
        <p:origin x="9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0" d="100"/>
          <a:sy n="90" d="100"/>
        </p:scale>
        <p:origin x="377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57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F097377B-7A80-4695-9311-7480A96BA5C2}" type="datetime1">
              <a:rPr lang="ru-RU" smtClean="0"/>
              <a:pPr algn="r" rtl="0"/>
              <a:t>23.10.2024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ru-RU" smtClean="0"/>
              <a:pPr algn="r"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FAA1E4E1-DF6A-45D0-AB14-6A9A0B144578}" type="datetime1">
              <a:rPr lang="ru-RU" smtClean="0"/>
              <a:pPr/>
              <a:t>23.10.2024</a:t>
            </a:fld>
            <a:endParaRPr lang="ru-RU" dirty="0"/>
          </a:p>
        </p:txBody>
      </p:sp>
      <p:sp>
        <p:nvSpPr>
          <p:cNvPr id="4" name="Образ слайда 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0A3C37BE-C303-496D-B5CD-85F2937540F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C522B8D-815E-429C-9EC2-505CEC215084}" type="datetime1">
              <a:rPr lang="ru-RU" smtClean="0"/>
              <a:pPr/>
              <a:t>23.10.2024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11" name="Рисунок 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80E4BC3-C763-48AA-8280-ACE59646066A}" type="datetime1">
              <a:rPr lang="ru-RU" smtClean="0"/>
              <a:pPr/>
              <a:t>23.10.2024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6D72474-459C-42C4-A0ED-A9AD89867D22}" type="datetime1">
              <a:rPr lang="ru-RU" smtClean="0"/>
              <a:pPr/>
              <a:t>23.10.2024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dirty="0"/>
              <a:t>09.10.2016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 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08D2BC5-0E5D-4645-A815-DFCA1A04B5A6}" type="datetime1">
              <a:rPr lang="ru-RU" smtClean="0"/>
              <a:pPr/>
              <a:t>23.10.2024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 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pic>
        <p:nvPicPr>
          <p:cNvPr id="10" name="Рисунок 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Рисунок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9" name="Пояснительный текст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ru-RU" sz="1100" b="1" i="1" dirty="0">
                <a:latin typeface="Arial" pitchFamily="34" charset="0"/>
                <a:cs typeface="Arial" pitchFamily="34" charset="0"/>
              </a:rPr>
              <a:t>ПРИМЕЧАНИЕ</a:t>
            </a:r>
            <a:endParaRPr lang="ru-RU" sz="1200" b="1" i="1" dirty="0">
              <a:latin typeface="Arial" pitchFamily="34" charset="0"/>
              <a:cs typeface="Arial" pitchFamily="34" charset="0"/>
            </a:endParaRPr>
          </a:p>
          <a:p>
            <a:pPr rtl="0"/>
            <a:r>
              <a:rPr lang="ru-RU" sz="1200" i="1" dirty="0">
                <a:latin typeface="Arial" pitchFamily="34" charset="0"/>
                <a:cs typeface="Arial" pitchFamily="34" charset="0"/>
              </a:rPr>
              <a:t>Чтобы изменить изображение на этом слайде, выберите рисунок и удалите его. Затем нажмите значок "Рисунки" в заполнителе, чтобы вставить изображение.</a:t>
            </a: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 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Группа 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Прямоугольник 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grpSp>
          <p:nvGrpSpPr>
            <p:cNvPr id="11" name="Группа 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F3049B1-F681-4AF5-B948-A3B940E9215A}" type="datetime1">
              <a:rPr lang="ru-RU" smtClean="0"/>
              <a:pPr/>
              <a:t>23.10.2024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Рисунок 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9071334-89C1-48F8-8089-E3D6AA3BB79C}" type="datetime1">
              <a:rPr lang="ru-RU" smtClean="0"/>
              <a:pPr/>
              <a:t>23.10.2024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FDCDF3F-3D72-4F56-93A1-9DDD55AB6452}" type="datetime1">
              <a:rPr lang="ru-RU" smtClean="0"/>
              <a:pPr/>
              <a:t>23.10.2024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5C11A32-C44A-4E32-8FFB-D057369B4F61}" type="datetime1">
              <a:rPr lang="ru-RU" smtClean="0"/>
              <a:pPr/>
              <a:t>23.10.2024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E5ECC2E-6DAB-4717-9C53-38589639C202}" type="datetime1">
              <a:rPr lang="ru-RU" smtClean="0"/>
              <a:pPr/>
              <a:t>23.10.2024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6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DC0002A-E6EF-4378-B5A3-22E20EA855B1}" type="datetime1">
              <a:rPr lang="ru-RU" smtClean="0"/>
              <a:pPr/>
              <a:t>23.10.2024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  <a:p>
            <a:pPr lvl="5" rtl="0"/>
            <a:r>
              <a:rPr lang="ru-RU" dirty="0"/>
              <a:t>Шестой уровень</a:t>
            </a:r>
          </a:p>
          <a:p>
            <a:pPr lvl="6" rtl="0"/>
            <a:r>
              <a:rPr lang="ru-RU" dirty="0"/>
              <a:t>Седьмой уровень</a:t>
            </a:r>
          </a:p>
          <a:p>
            <a:pPr lvl="7" rtl="0"/>
            <a:r>
              <a:rPr lang="ru-RU" dirty="0"/>
              <a:t>Восьмой уровень</a:t>
            </a:r>
          </a:p>
          <a:p>
            <a:pPr lvl="8" rtl="0"/>
            <a:r>
              <a:rPr lang="ru-RU" dirty="0"/>
              <a:t>Девятый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A42E0B6C-3F58-4527-A133-F91FB65EBC2F}" type="datetime1">
              <a:rPr lang="ru-RU" smtClean="0"/>
              <a:pPr/>
              <a:t>23.10.2024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258072" y="3017781"/>
            <a:ext cx="5427705" cy="1353718"/>
          </a:xfrm>
        </p:spPr>
        <p:txBody>
          <a:bodyPr rtlCol="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2800" dirty="0" smtClean="0">
                <a:solidFill>
                  <a:srgbClr val="0070C0"/>
                </a:solidFill>
              </a:rPr>
              <a:t>Подготовка к </a:t>
            </a:r>
            <a:r>
              <a:rPr lang="ru-RU" sz="2800" dirty="0" err="1" smtClean="0">
                <a:solidFill>
                  <a:srgbClr val="0070C0"/>
                </a:solidFill>
              </a:rPr>
              <a:t>егэ</a:t>
            </a:r>
            <a:r>
              <a:rPr lang="ru-RU" sz="2800" dirty="0" smtClean="0">
                <a:solidFill>
                  <a:srgbClr val="0070C0"/>
                </a:solidFill>
              </a:rPr>
              <a:t> по английскому языку – 202</a:t>
            </a:r>
            <a:r>
              <a:rPr lang="en-US" sz="2800" smtClean="0">
                <a:solidFill>
                  <a:srgbClr val="0070C0"/>
                </a:solidFill>
              </a:rPr>
              <a:t>5</a:t>
            </a:r>
            <a:r>
              <a:rPr lang="ru-RU" sz="2800" dirty="0" smtClean="0">
                <a:solidFill>
                  <a:srgbClr val="0070C0"/>
                </a:solidFill>
              </a:rPr>
              <a:t/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Устная часть</a:t>
            </a:r>
            <a:r>
              <a:rPr lang="ru-RU" sz="2800" cap="none" dirty="0" smtClean="0"/>
              <a:t/>
            </a:r>
            <a:br>
              <a:rPr lang="ru-RU" sz="2800" cap="none" dirty="0" smtClean="0"/>
            </a:br>
            <a:r>
              <a:rPr lang="ru-RU" sz="2800" cap="none" dirty="0" smtClean="0"/>
              <a:t/>
            </a:r>
            <a:br>
              <a:rPr lang="ru-RU" sz="2800" cap="none" dirty="0" smtClean="0"/>
            </a:br>
            <a:endParaRPr lang="ru-RU" sz="2800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951727" y="4130784"/>
            <a:ext cx="5734050" cy="955565"/>
          </a:xfrm>
        </p:spPr>
        <p:txBody>
          <a:bodyPr rtlCol="0">
            <a:normAutofit lnSpcReduction="10000"/>
          </a:bodyPr>
          <a:lstStyle/>
          <a:p>
            <a:pPr algn="r"/>
            <a:r>
              <a:rPr lang="ru-RU" sz="2800" dirty="0" smtClean="0"/>
              <a:t>Образцова </a:t>
            </a:r>
            <a:r>
              <a:rPr lang="ru-RU" sz="2800" dirty="0"/>
              <a:t>Ю.Н</a:t>
            </a:r>
            <a:r>
              <a:rPr lang="ru-RU" dirty="0"/>
              <a:t>., </a:t>
            </a:r>
            <a:br>
              <a:rPr lang="ru-RU" dirty="0"/>
            </a:br>
            <a:r>
              <a:rPr lang="ru-RU" dirty="0" err="1" smtClean="0"/>
              <a:t>канд.филол.наук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Открытая книга на столе, размытые полки с книгами на заднем плане" title="Образец рисунка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Типичные ошибки в Задании 2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</a:t>
            </a:r>
            <a:r>
              <a:rPr lang="ru-RU" dirty="0" smtClean="0"/>
              <a:t>бращать </a:t>
            </a:r>
            <a:r>
              <a:rPr lang="ru-RU" dirty="0"/>
              <a:t>особое внимание на первый вопрос, в котором местоимение </a:t>
            </a:r>
            <a:r>
              <a:rPr lang="ru-RU" b="1" u="sng" dirty="0" err="1"/>
              <a:t>it</a:t>
            </a:r>
            <a:r>
              <a:rPr lang="ru-RU" dirty="0"/>
              <a:t> часто ошибочно используется участниками вместо названия объекта, например туристического </a:t>
            </a:r>
            <a:r>
              <a:rPr lang="ru-RU" dirty="0" smtClean="0"/>
              <a:t>агентства или магазина.</a:t>
            </a:r>
          </a:p>
          <a:p>
            <a:r>
              <a:rPr lang="ru-RU" dirty="0" smtClean="0"/>
              <a:t>Например, необходимо спросить</a:t>
            </a:r>
            <a:r>
              <a:rPr lang="ru-RU" dirty="0"/>
              <a:t>, где находится турагентство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Школьники </a:t>
            </a:r>
            <a:r>
              <a:rPr lang="ru-RU" dirty="0" smtClean="0"/>
              <a:t>часто спрашивают: </a:t>
            </a:r>
            <a:r>
              <a:rPr lang="ru-RU" dirty="0"/>
              <a:t>“</a:t>
            </a:r>
            <a:r>
              <a:rPr lang="ru-RU" dirty="0" err="1"/>
              <a:t>Where</a:t>
            </a:r>
            <a:r>
              <a:rPr lang="ru-RU" dirty="0"/>
              <a:t> </a:t>
            </a:r>
            <a:r>
              <a:rPr lang="ru-RU" dirty="0" err="1"/>
              <a:t>is</a:t>
            </a:r>
            <a:r>
              <a:rPr lang="ru-RU" dirty="0"/>
              <a:t> </a:t>
            </a:r>
            <a:r>
              <a:rPr lang="ru-RU" dirty="0" err="1"/>
              <a:t>it</a:t>
            </a:r>
            <a:r>
              <a:rPr lang="ru-RU" dirty="0"/>
              <a:t> </a:t>
            </a:r>
            <a:r>
              <a:rPr lang="ru-RU" dirty="0" err="1"/>
              <a:t>located</a:t>
            </a:r>
            <a:r>
              <a:rPr lang="ru-RU" dirty="0"/>
              <a:t>?”, в то время как нужно </a:t>
            </a:r>
            <a:r>
              <a:rPr lang="ru-RU" dirty="0" smtClean="0"/>
              <a:t>в первом вопросе спросить</a:t>
            </a:r>
            <a:r>
              <a:rPr lang="ru-RU" dirty="0"/>
              <a:t>: “</a:t>
            </a:r>
            <a:r>
              <a:rPr lang="ru-RU" dirty="0" err="1"/>
              <a:t>Where</a:t>
            </a:r>
            <a:r>
              <a:rPr lang="ru-RU" dirty="0"/>
              <a:t> </a:t>
            </a:r>
            <a:r>
              <a:rPr lang="ru-RU" dirty="0" err="1"/>
              <a:t>is</a:t>
            </a:r>
            <a:r>
              <a:rPr lang="ru-RU" dirty="0"/>
              <a:t> </a:t>
            </a:r>
            <a:r>
              <a:rPr lang="ru-RU" dirty="0" err="1"/>
              <a:t>your</a:t>
            </a:r>
            <a:r>
              <a:rPr lang="ru-RU" dirty="0"/>
              <a:t> </a:t>
            </a:r>
            <a:r>
              <a:rPr lang="ru-RU" dirty="0" err="1"/>
              <a:t>agency</a:t>
            </a:r>
            <a:r>
              <a:rPr lang="ru-RU" dirty="0"/>
              <a:t> </a:t>
            </a:r>
            <a:r>
              <a:rPr lang="ru-RU" dirty="0" err="1"/>
              <a:t>located</a:t>
            </a:r>
            <a:r>
              <a:rPr lang="ru-RU" dirty="0"/>
              <a:t>?” </a:t>
            </a:r>
            <a:endParaRPr lang="ru-RU" dirty="0" smtClean="0"/>
          </a:p>
          <a:p>
            <a:r>
              <a:rPr lang="ru-RU" dirty="0" smtClean="0"/>
              <a:t>Таким </a:t>
            </a:r>
            <a:r>
              <a:rPr lang="ru-RU" dirty="0"/>
              <a:t>образом, следует обязательно назвать объект. Последующие вопросы могут содержать местоимение </a:t>
            </a:r>
            <a:r>
              <a:rPr lang="ru-RU" dirty="0" err="1"/>
              <a:t>it</a:t>
            </a:r>
            <a:r>
              <a:rPr lang="ru-RU" dirty="0"/>
              <a:t>, если вопросы относятся к той же организации, тому же месту или предмету.</a:t>
            </a:r>
          </a:p>
        </p:txBody>
      </p:sp>
    </p:spTree>
    <p:extLst>
      <p:ext uri="{BB962C8B-B14F-4D97-AF65-F5344CB8AC3E}">
        <p14:creationId xmlns:p14="http://schemas.microsoft.com/office/powerpoint/2010/main" val="146407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6711" y="207818"/>
            <a:ext cx="9980682" cy="691024"/>
          </a:xfrm>
        </p:spPr>
        <p:txBody>
          <a:bodyPr/>
          <a:lstStyle/>
          <a:p>
            <a:pPr algn="ctr"/>
            <a:r>
              <a:rPr lang="ru-RU" dirty="0"/>
              <a:t>Задание </a:t>
            </a:r>
            <a:r>
              <a:rPr lang="ru-RU" dirty="0" smtClean="0"/>
              <a:t>3. Условный диалог-интервью 2025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8014" y="1333552"/>
            <a:ext cx="5962897" cy="552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44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Типичные ошибки в Задании </a:t>
            </a:r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Если в вопросе идёт речь, например, о прошлом или о будущем, а учащийся отвечает в настоящем времени, например, на вопрос «Какие книги ты любил в детстве?» даётся ответ «Я люблю книги про животных» – это ошибка в коммуникации. </a:t>
            </a:r>
            <a:endParaRPr lang="ru-RU" dirty="0" smtClean="0"/>
          </a:p>
          <a:p>
            <a:r>
              <a:rPr lang="ru-RU" dirty="0" smtClean="0"/>
              <a:t>К </a:t>
            </a:r>
            <a:r>
              <a:rPr lang="ru-RU" dirty="0"/>
              <a:t>тому же типу ошибок </a:t>
            </a:r>
            <a:r>
              <a:rPr lang="ru-RU" dirty="0" smtClean="0"/>
              <a:t>относится </a:t>
            </a:r>
            <a:r>
              <a:rPr lang="ru-RU" dirty="0"/>
              <a:t>вопрос “</a:t>
            </a:r>
            <a:r>
              <a:rPr lang="ru-RU" dirty="0" err="1"/>
              <a:t>would</a:t>
            </a:r>
            <a:r>
              <a:rPr lang="ru-RU" dirty="0"/>
              <a:t> </a:t>
            </a:r>
            <a:r>
              <a:rPr lang="ru-RU" dirty="0" err="1"/>
              <a:t>you</a:t>
            </a:r>
            <a:r>
              <a:rPr lang="ru-RU" dirty="0"/>
              <a:t> </a:t>
            </a:r>
            <a:r>
              <a:rPr lang="ru-RU" dirty="0" err="1"/>
              <a:t>like</a:t>
            </a:r>
            <a:r>
              <a:rPr lang="ru-RU" dirty="0" smtClean="0"/>
              <a:t>”, когда в </a:t>
            </a:r>
            <a:r>
              <a:rPr lang="ru-RU" dirty="0"/>
              <a:t>ответе “I </a:t>
            </a:r>
            <a:r>
              <a:rPr lang="ru-RU" dirty="0" err="1"/>
              <a:t>like</a:t>
            </a:r>
            <a:r>
              <a:rPr lang="ru-RU" dirty="0"/>
              <a:t>”.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этих случаях ответы не </a:t>
            </a:r>
            <a:r>
              <a:rPr lang="ru-RU" dirty="0" smtClean="0"/>
              <a:t>принимаются.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011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057" y="174568"/>
            <a:ext cx="6733209" cy="6425824"/>
          </a:xfrm>
          <a:prstGeom prst="rect">
            <a:avLst/>
          </a:prstGeom>
        </p:spPr>
      </p:pic>
      <p:sp>
        <p:nvSpPr>
          <p:cNvPr id="3" name="Стрелка вниз 2"/>
          <p:cNvSpPr/>
          <p:nvPr/>
        </p:nvSpPr>
        <p:spPr>
          <a:xfrm>
            <a:off x="7198822" y="2776451"/>
            <a:ext cx="415636" cy="4655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5968539" y="5478087"/>
            <a:ext cx="282633" cy="3823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4771506" y="1729047"/>
            <a:ext cx="315884" cy="2576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4621876" y="4372495"/>
            <a:ext cx="382386" cy="4239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575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Дополнения к списку </a:t>
            </a:r>
            <a:r>
              <a:rPr lang="ru-RU" b="1" dirty="0"/>
              <a:t>элементов </a:t>
            </a:r>
            <a:r>
              <a:rPr lang="ru-RU" b="1" dirty="0" smtClean="0"/>
              <a:t>содержания 2025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Предлагается </a:t>
            </a:r>
            <a:r>
              <a:rPr lang="ru-RU" dirty="0" smtClean="0"/>
              <a:t>несколько </a:t>
            </a:r>
            <a:r>
              <a:rPr lang="ru-RU" dirty="0"/>
              <a:t>расширить список элементов содержания, владение </a:t>
            </a:r>
            <a:r>
              <a:rPr lang="ru-RU" dirty="0" smtClean="0"/>
              <a:t>которыми </a:t>
            </a:r>
            <a:r>
              <a:rPr lang="ru-RU" dirty="0"/>
              <a:t>должен продемонстрировать участник экзамена при выполнении задания 3. Это </a:t>
            </a:r>
            <a:r>
              <a:rPr lang="ru-RU" dirty="0" smtClean="0"/>
              <a:t>не </a:t>
            </a:r>
            <a:r>
              <a:rPr lang="ru-RU" dirty="0"/>
              <a:t>означает повышения сложности задания, так как вносимые в список элементы изучаются </a:t>
            </a:r>
            <a:r>
              <a:rPr lang="ru-RU" dirty="0" smtClean="0"/>
              <a:t>еще </a:t>
            </a:r>
            <a:r>
              <a:rPr lang="ru-RU" dirty="0"/>
              <a:t>в начальной школе, но позволит объективней оценивать </a:t>
            </a:r>
            <a:r>
              <a:rPr lang="ru-RU" dirty="0" smtClean="0"/>
              <a:t>выполнение </a:t>
            </a:r>
            <a:r>
              <a:rPr lang="ru-RU" dirty="0"/>
              <a:t>данного </a:t>
            </a:r>
            <a:r>
              <a:rPr lang="ru-RU" dirty="0" smtClean="0"/>
              <a:t>задания.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692" y="3653085"/>
            <a:ext cx="8785097" cy="189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84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spc="110" dirty="0"/>
              <a:t>Задание</a:t>
            </a:r>
            <a:r>
              <a:rPr lang="ru-RU" b="1" spc="75" dirty="0"/>
              <a:t> </a:t>
            </a:r>
            <a:r>
              <a:rPr lang="en-US" b="1" spc="70" dirty="0" smtClean="0"/>
              <a:t>4</a:t>
            </a:r>
            <a:r>
              <a:rPr lang="ru-RU" b="1" spc="70" dirty="0" smtClean="0"/>
              <a:t>.</a:t>
            </a:r>
            <a:r>
              <a:rPr lang="ru-RU" spc="110" dirty="0" smtClean="0"/>
              <a:t> </a:t>
            </a:r>
            <a:r>
              <a:rPr lang="ru-RU" b="1" spc="110" dirty="0" smtClean="0"/>
              <a:t>Монологическое  высказывание 2025</a:t>
            </a:r>
            <a:r>
              <a:rPr lang="ru-RU" b="1" spc="110" dirty="0"/>
              <a:t/>
            </a:r>
            <a:br>
              <a:rPr lang="ru-RU" b="1" spc="110" dirty="0"/>
            </a:br>
            <a:endParaRPr lang="ru-RU" b="1" spc="11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0445" y="1352669"/>
            <a:ext cx="6371012" cy="533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983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Новая формулировка в Задании 4 в 2025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7324" y="1600200"/>
            <a:ext cx="10679776" cy="4572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dirty="0"/>
              <a:t>В задании 4 устной части предложено </a:t>
            </a:r>
            <a:r>
              <a:rPr lang="ru-RU" b="1" dirty="0"/>
              <a:t>удалить надписи над фото (</a:t>
            </a:r>
            <a:r>
              <a:rPr lang="ru-RU" b="1" dirty="0" err="1"/>
              <a:t>Photo</a:t>
            </a:r>
            <a:r>
              <a:rPr lang="ru-RU" b="1" dirty="0"/>
              <a:t> 1, </a:t>
            </a:r>
            <a:r>
              <a:rPr lang="ru-RU" b="1" dirty="0" err="1"/>
              <a:t>Photo</a:t>
            </a:r>
            <a:r>
              <a:rPr lang="ru-RU" b="1" dirty="0"/>
              <a:t> 2). </a:t>
            </a:r>
            <a:r>
              <a:rPr lang="ru-RU" dirty="0"/>
              <a:t>Это </a:t>
            </a:r>
            <a:r>
              <a:rPr lang="ru-RU" dirty="0" smtClean="0"/>
              <a:t>изменение нацелено </a:t>
            </a:r>
            <a:r>
              <a:rPr lang="ru-RU" dirty="0"/>
              <a:t>на повышение качества ответа экзаменуемых и более глубокое понимание ими коммуникативной ситуации. </a:t>
            </a:r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Участники </a:t>
            </a:r>
            <a:r>
              <a:rPr lang="ru-RU" dirty="0"/>
              <a:t>экзамена </a:t>
            </a:r>
            <a:r>
              <a:rPr lang="ru-RU" dirty="0" smtClean="0"/>
              <a:t>иногда </a:t>
            </a:r>
            <a:r>
              <a:rPr lang="ru-RU" dirty="0"/>
              <a:t>забывают, что друг, для которого они оставляют голосовое сообщение, </a:t>
            </a:r>
            <a:r>
              <a:rPr lang="ru-RU" b="1" dirty="0"/>
              <a:t>не видит фотографий </a:t>
            </a:r>
            <a:r>
              <a:rPr lang="ru-RU" dirty="0"/>
              <a:t>и именование возможных иллюстраций к проекту как «фото один», «фото два» или, еще хуже, «фото номер один», «фото номер два» не имеет смысла. Кроме того, этим изменением </a:t>
            </a:r>
            <a:r>
              <a:rPr lang="ru-RU" dirty="0" smtClean="0"/>
              <a:t>стимулируется овладение </a:t>
            </a:r>
            <a:r>
              <a:rPr lang="ru-RU" dirty="0"/>
              <a:t>использованием английских местоимений </a:t>
            </a:r>
            <a:r>
              <a:rPr lang="ru-RU" dirty="0" smtClean="0"/>
              <a:t>«</a:t>
            </a:r>
            <a:r>
              <a:rPr lang="ru-RU" b="1" dirty="0" err="1" smtClean="0"/>
              <a:t>one</a:t>
            </a:r>
            <a:r>
              <a:rPr lang="ru-RU" b="1" dirty="0" smtClean="0"/>
              <a:t> </a:t>
            </a:r>
            <a:r>
              <a:rPr lang="ru-RU" b="1" dirty="0"/>
              <a:t>&amp; </a:t>
            </a:r>
            <a:r>
              <a:rPr lang="ru-RU" b="1" dirty="0" err="1"/>
              <a:t>the</a:t>
            </a:r>
            <a:r>
              <a:rPr lang="ru-RU" b="1" dirty="0"/>
              <a:t> </a:t>
            </a:r>
            <a:r>
              <a:rPr lang="ru-RU" b="1" dirty="0" err="1" smtClean="0"/>
              <a:t>other</a:t>
            </a:r>
            <a:r>
              <a:rPr lang="ru-RU" b="1" dirty="0" smtClean="0"/>
              <a:t>» </a:t>
            </a:r>
            <a:r>
              <a:rPr lang="ru-RU" dirty="0"/>
              <a:t>в коммуникативно значимом контексте. </a:t>
            </a:r>
          </a:p>
        </p:txBody>
      </p:sp>
    </p:spTree>
    <p:extLst>
      <p:ext uri="{BB962C8B-B14F-4D97-AF65-F5344CB8AC3E}">
        <p14:creationId xmlns:p14="http://schemas.microsoft.com/office/powerpoint/2010/main" val="171485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714" y="41546"/>
            <a:ext cx="9988174" cy="654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56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Уточнения в </a:t>
            </a:r>
            <a:r>
              <a:rPr lang="ru-RU" b="1" dirty="0"/>
              <a:t>критериях оценивания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Задания </a:t>
            </a:r>
            <a:r>
              <a:rPr lang="ru-RU" b="1" dirty="0"/>
              <a:t>4 устной части ЕГЭ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 </a:t>
            </a:r>
            <a:r>
              <a:rPr lang="ru-RU" dirty="0"/>
              <a:t>критерию «Организация высказывания» </a:t>
            </a:r>
            <a:r>
              <a:rPr lang="ru-RU" dirty="0" smtClean="0"/>
              <a:t>экзаменуемый </a:t>
            </a:r>
            <a:r>
              <a:rPr lang="ru-RU" dirty="0"/>
              <a:t>может допустить одну ошибку в соблюдении логики высказывания и при этом получить максимальные </a:t>
            </a:r>
            <a:r>
              <a:rPr lang="ru-RU" dirty="0" smtClean="0"/>
              <a:t> 3 балла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Чтобы получить 2 балла необходимо произнести </a:t>
            </a:r>
            <a:r>
              <a:rPr lang="ru-RU" dirty="0"/>
              <a:t>вступительную и заключительную фразу. Если </a:t>
            </a:r>
            <a:r>
              <a:rPr lang="ru-RU" dirty="0" smtClean="0"/>
              <a:t>одна из них будет отсутствовать</a:t>
            </a:r>
            <a:r>
              <a:rPr lang="ru-RU" dirty="0"/>
              <a:t>, то </a:t>
            </a:r>
            <a:r>
              <a:rPr lang="ru-RU" dirty="0" smtClean="0"/>
              <a:t>экзаменуемый получит </a:t>
            </a:r>
            <a:r>
              <a:rPr lang="ru-RU" dirty="0"/>
              <a:t>только 1 балл по указанному критерию.</a:t>
            </a:r>
          </a:p>
          <a:p>
            <a:r>
              <a:rPr lang="ru-RU" dirty="0"/>
              <a:t>Также </a:t>
            </a:r>
            <a:r>
              <a:rPr lang="ru-RU" dirty="0" smtClean="0"/>
              <a:t>в критериях указано определенное </a:t>
            </a:r>
            <a:r>
              <a:rPr lang="ru-RU" dirty="0"/>
              <a:t>количество ошибок, нарушающих логичность </a:t>
            </a:r>
            <a:r>
              <a:rPr lang="ru-RU" dirty="0" smtClean="0"/>
              <a:t>речи + количество неточностей </a:t>
            </a:r>
            <a:r>
              <a:rPr lang="ru-RU" dirty="0"/>
              <a:t>в словах-связках.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896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 smtClean="0"/>
              <a:t>Указание количества </a:t>
            </a:r>
            <a:r>
              <a:rPr lang="ru-RU" sz="2400" b="1" dirty="0"/>
              <a:t>допустимых ошибок на каждый балл </a:t>
            </a:r>
            <a:br>
              <a:rPr lang="ru-RU" sz="2400" b="1" dirty="0"/>
            </a:br>
            <a:r>
              <a:rPr lang="ru-RU" sz="2400" b="1" dirty="0"/>
              <a:t>по критерию «Организация высказывания»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9870" y="1320605"/>
            <a:ext cx="7557481" cy="513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16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514" y="2408473"/>
            <a:ext cx="10096500" cy="2219691"/>
          </a:xfrm>
        </p:spPr>
        <p:txBody>
          <a:bodyPr>
            <a:normAutofit fontScale="90000"/>
          </a:bodyPr>
          <a:lstStyle/>
          <a:p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                                     </a:t>
            </a:r>
            <a:r>
              <a:rPr lang="ru-RU" sz="2000" b="1" dirty="0" smtClean="0"/>
              <a:t>Изменения </a:t>
            </a:r>
            <a:r>
              <a:rPr lang="ru-RU" sz="2000" dirty="0"/>
              <a:t>в КИМ </a:t>
            </a:r>
            <a:r>
              <a:rPr lang="ru-RU" sz="2000" b="1" dirty="0"/>
              <a:t>ЕГЭ </a:t>
            </a:r>
            <a:r>
              <a:rPr lang="ru-RU" sz="2000" b="1" dirty="0" smtClean="0"/>
              <a:t>202</a:t>
            </a:r>
            <a:r>
              <a:rPr lang="en-US" sz="2000" b="1" dirty="0" smtClean="0"/>
              <a:t>5</a:t>
            </a:r>
            <a:r>
              <a:rPr lang="ru-RU" sz="2000" b="1" dirty="0" smtClean="0"/>
              <a:t> </a:t>
            </a:r>
            <a:r>
              <a:rPr lang="ru-RU" sz="2000" b="1" dirty="0"/>
              <a:t>года </a:t>
            </a:r>
            <a:r>
              <a:rPr lang="ru-RU" sz="2000" dirty="0"/>
              <a:t>в сравнении с КИМ </a:t>
            </a:r>
            <a:r>
              <a:rPr lang="ru-RU" sz="2000" dirty="0" smtClean="0"/>
              <a:t>202</a:t>
            </a:r>
            <a:r>
              <a:rPr lang="en-US" sz="2000" dirty="0" smtClean="0"/>
              <a:t>4</a:t>
            </a:r>
            <a:r>
              <a:rPr lang="ru-RU" sz="2000" dirty="0" smtClean="0"/>
              <a:t> года</a:t>
            </a:r>
            <a:br>
              <a:rPr lang="ru-RU" sz="2000" dirty="0" smtClean="0"/>
            </a:br>
            <a:r>
              <a:rPr lang="ru-RU" sz="2000" dirty="0" smtClean="0"/>
              <a:t> </a:t>
            </a:r>
            <a:br>
              <a:rPr lang="ru-RU" sz="2000" dirty="0" smtClean="0"/>
            </a:br>
            <a:r>
              <a:rPr lang="ru-RU" sz="2000" cap="none" dirty="0" smtClean="0"/>
              <a:t>Изменения структуры и содержания КИМ отсутствуют.</a:t>
            </a:r>
            <a:br>
              <a:rPr lang="ru-RU" sz="2000" cap="none" dirty="0" smtClean="0"/>
            </a:br>
            <a:r>
              <a:rPr lang="ru-RU" sz="2000" cap="none" dirty="0" smtClean="0"/>
              <a:t/>
            </a:r>
            <a:br>
              <a:rPr lang="ru-RU" sz="2000" cap="none" dirty="0" smtClean="0"/>
            </a:br>
            <a:r>
              <a:rPr lang="ru-RU" sz="2000" cap="none" dirty="0" smtClean="0"/>
              <a:t>Задания 19–24 на контроль грамматических навыков могут быть даны на двух</a:t>
            </a:r>
            <a:br>
              <a:rPr lang="ru-RU" sz="2000" cap="none" dirty="0" smtClean="0"/>
            </a:br>
            <a:r>
              <a:rPr lang="ru-RU" sz="2000" cap="none" dirty="0" smtClean="0"/>
              <a:t>отдельных текстах или на одном цельном тексте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cap="none" dirty="0"/>
              <a:t>Уточнены </a:t>
            </a:r>
            <a:r>
              <a:rPr lang="ru-RU" sz="2000" b="1" cap="none" dirty="0"/>
              <a:t>формулировки задания </a:t>
            </a:r>
            <a:r>
              <a:rPr lang="ru-RU" sz="2000" cap="none" dirty="0"/>
              <a:t>38 письменной части и </a:t>
            </a:r>
            <a:r>
              <a:rPr lang="ru-RU" sz="2000" b="1" cap="none" dirty="0"/>
              <a:t>задания 4 устной части</a:t>
            </a:r>
            <a:r>
              <a:rPr lang="ru-RU" sz="2000" cap="none" dirty="0"/>
              <a:t>, а также </a:t>
            </a:r>
            <a:r>
              <a:rPr lang="ru-RU" sz="2000" b="1" cap="none" dirty="0"/>
              <a:t>критерии оценивания ответов на задания 4 устной части</a:t>
            </a:r>
            <a:r>
              <a:rPr lang="ru-RU" sz="2000" cap="none" dirty="0" smtClean="0"/>
              <a:t>.</a:t>
            </a:r>
            <a:r>
              <a:rPr lang="en-US" sz="2000" cap="none" dirty="0" smtClean="0"/>
              <a:t/>
            </a:r>
            <a:br>
              <a:rPr lang="en-US" sz="2000" cap="none" dirty="0" smtClean="0"/>
            </a:br>
            <a:r>
              <a:rPr lang="ru-RU" sz="2000" cap="none" dirty="0" smtClean="0"/>
              <a:t> </a:t>
            </a:r>
            <a:br>
              <a:rPr lang="ru-RU" sz="2000" cap="none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4234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660" y="1778924"/>
            <a:ext cx="8809411" cy="206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126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Рекомендации. Задание 4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Полным ответом считается ответ, раскрывающий содержание всех пунктов плана и отвечающий коммуникативной задаче. Полный ответ на </a:t>
            </a:r>
            <a:r>
              <a:rPr lang="ru-RU" b="1" u="sng" dirty="0"/>
              <a:t>пункт плана 1 </a:t>
            </a:r>
            <a:r>
              <a:rPr lang="ru-RU" dirty="0"/>
              <a:t>включает краткое описание двух фото и их различий, которые соответствуют теме проекта и включают основные, а не только второстепенные детали.</a:t>
            </a:r>
          </a:p>
          <a:p>
            <a:r>
              <a:rPr lang="ru-RU" dirty="0" smtClean="0"/>
              <a:t>В </a:t>
            </a:r>
            <a:r>
              <a:rPr lang="ru-RU" dirty="0"/>
              <a:t>задании 4 отсутствие или неправильная формулировка вступительной фразы (приветствия/обращения к другу) оценивается по </a:t>
            </a:r>
            <a:r>
              <a:rPr lang="ru-RU" dirty="0" smtClean="0"/>
              <a:t>критерию организация текста.</a:t>
            </a:r>
          </a:p>
          <a:p>
            <a:endParaRPr lang="ru-RU" dirty="0" smtClean="0"/>
          </a:p>
          <a:p>
            <a:r>
              <a:rPr lang="ru-RU" dirty="0"/>
              <a:t>Полный ответ на </a:t>
            </a:r>
            <a:r>
              <a:rPr lang="ru-RU" b="1" u="sng" dirty="0"/>
              <a:t>пункты плана 2–3 </a:t>
            </a:r>
            <a:r>
              <a:rPr lang="ru-RU" dirty="0"/>
              <a:t>предполагает включение стратегии рассуждения для выявления преимуществ и недостатков (одного-двух) рассматриваемых объектов, при этом достаточно указания на одно преимущество и один недостаток для каждого. </a:t>
            </a:r>
            <a:r>
              <a:rPr lang="ru-RU" dirty="0" smtClean="0"/>
              <a:t>Отметим, </a:t>
            </a:r>
            <a:r>
              <a:rPr lang="ru-RU" dirty="0"/>
              <a:t>что не считается ошибкой ни по РКЗ, ни по ОТ объединение пунктов 2 и 3, если пункты раскрыты полно и </a:t>
            </a:r>
            <a:r>
              <a:rPr lang="ru-RU" dirty="0" smtClean="0"/>
              <a:t>логично.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222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Рекомендации. </a:t>
            </a:r>
            <a:r>
              <a:rPr lang="ru-RU" b="1" dirty="0"/>
              <a:t>Задание 4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Полный ответ на </a:t>
            </a:r>
            <a:r>
              <a:rPr lang="ru-RU" b="1" u="sng" dirty="0"/>
              <a:t>пункт плана 4 </a:t>
            </a:r>
            <a:r>
              <a:rPr lang="ru-RU" dirty="0"/>
              <a:t>предполагает не только наличие своего мнения о теме проекта, но и его аргументацию. </a:t>
            </a:r>
            <a:endParaRPr lang="ru-RU" dirty="0" smtClean="0"/>
          </a:p>
          <a:p>
            <a:r>
              <a:rPr lang="ru-RU" dirty="0" smtClean="0"/>
              <a:t>Например</a:t>
            </a:r>
            <a:r>
              <a:rPr lang="ru-RU" dirty="0"/>
              <a:t>, </a:t>
            </a:r>
            <a:r>
              <a:rPr lang="ru-RU" dirty="0" err="1"/>
              <a:t>As</a:t>
            </a:r>
            <a:r>
              <a:rPr lang="ru-RU" dirty="0"/>
              <a:t> </a:t>
            </a:r>
            <a:r>
              <a:rPr lang="ru-RU" dirty="0" err="1"/>
              <a:t>for</a:t>
            </a:r>
            <a:r>
              <a:rPr lang="ru-RU" dirty="0"/>
              <a:t> </a:t>
            </a:r>
            <a:r>
              <a:rPr lang="ru-RU" dirty="0" err="1"/>
              <a:t>me</a:t>
            </a:r>
            <a:r>
              <a:rPr lang="ru-RU" dirty="0"/>
              <a:t>, </a:t>
            </a:r>
            <a:r>
              <a:rPr lang="ru-RU" dirty="0" err="1"/>
              <a:t>my</a:t>
            </a:r>
            <a:r>
              <a:rPr lang="ru-RU" dirty="0"/>
              <a:t> </a:t>
            </a:r>
            <a:r>
              <a:rPr lang="ru-RU" dirty="0" err="1"/>
              <a:t>favourite</a:t>
            </a:r>
            <a:r>
              <a:rPr lang="ru-RU" dirty="0"/>
              <a:t> </a:t>
            </a:r>
            <a:r>
              <a:rPr lang="ru-RU" dirty="0" err="1"/>
              <a:t>type</a:t>
            </a:r>
            <a:r>
              <a:rPr lang="ru-RU" dirty="0"/>
              <a:t> </a:t>
            </a:r>
            <a:r>
              <a:rPr lang="ru-RU" dirty="0" err="1"/>
              <a:t>of</a:t>
            </a:r>
            <a:r>
              <a:rPr lang="ru-RU" dirty="0"/>
              <a:t> </a:t>
            </a:r>
            <a:r>
              <a:rPr lang="ru-RU" dirty="0" err="1"/>
              <a:t>shopping</a:t>
            </a:r>
            <a:r>
              <a:rPr lang="ru-RU" dirty="0"/>
              <a:t> </a:t>
            </a:r>
            <a:r>
              <a:rPr lang="ru-RU" dirty="0" err="1"/>
              <a:t>is</a:t>
            </a:r>
            <a:r>
              <a:rPr lang="ru-RU" dirty="0"/>
              <a:t> </a:t>
            </a:r>
            <a:r>
              <a:rPr lang="ru-RU" dirty="0" err="1"/>
              <a:t>shopping</a:t>
            </a:r>
            <a:r>
              <a:rPr lang="ru-RU" dirty="0"/>
              <a:t> </a:t>
            </a:r>
            <a:r>
              <a:rPr lang="ru-RU" dirty="0" err="1"/>
              <a:t>online</a:t>
            </a:r>
            <a:r>
              <a:rPr lang="ru-RU" dirty="0"/>
              <a:t>. I </a:t>
            </a:r>
            <a:r>
              <a:rPr lang="ru-RU" dirty="0" err="1"/>
              <a:t>prefer</a:t>
            </a:r>
            <a:r>
              <a:rPr lang="ru-RU" dirty="0"/>
              <a:t> </a:t>
            </a:r>
            <a:r>
              <a:rPr lang="ru-RU" dirty="0" err="1"/>
              <a:t>it</a:t>
            </a:r>
            <a:r>
              <a:rPr lang="ru-RU" dirty="0"/>
              <a:t> </a:t>
            </a:r>
            <a:r>
              <a:rPr lang="ru-RU" dirty="0" err="1"/>
              <a:t>because</a:t>
            </a:r>
            <a:r>
              <a:rPr lang="ru-RU" dirty="0"/>
              <a:t> I </a:t>
            </a:r>
            <a:r>
              <a:rPr lang="ru-RU" dirty="0" err="1"/>
              <a:t>can</a:t>
            </a:r>
            <a:r>
              <a:rPr lang="ru-RU" dirty="0"/>
              <a:t> </a:t>
            </a:r>
            <a:r>
              <a:rPr lang="ru-RU" dirty="0" err="1"/>
              <a:t>do</a:t>
            </a:r>
            <a:r>
              <a:rPr lang="ru-RU" dirty="0"/>
              <a:t> </a:t>
            </a:r>
            <a:r>
              <a:rPr lang="ru-RU" dirty="0" err="1"/>
              <a:t>it</a:t>
            </a:r>
            <a:r>
              <a:rPr lang="ru-RU" dirty="0"/>
              <a:t> </a:t>
            </a:r>
            <a:r>
              <a:rPr lang="ru-RU" dirty="0" err="1"/>
              <a:t>at</a:t>
            </a:r>
            <a:r>
              <a:rPr lang="ru-RU" dirty="0"/>
              <a:t> </a:t>
            </a:r>
            <a:r>
              <a:rPr lang="ru-RU" dirty="0" err="1"/>
              <a:t>any</a:t>
            </a:r>
            <a:r>
              <a:rPr lang="ru-RU" dirty="0"/>
              <a:t> </a:t>
            </a:r>
            <a:r>
              <a:rPr lang="ru-RU" dirty="0" err="1"/>
              <a:t>time</a:t>
            </a:r>
            <a:r>
              <a:rPr lang="ru-RU" dirty="0"/>
              <a:t> </a:t>
            </a:r>
            <a:r>
              <a:rPr lang="ru-RU" dirty="0" err="1"/>
              <a:t>and</a:t>
            </a:r>
            <a:r>
              <a:rPr lang="ru-RU" dirty="0"/>
              <a:t> </a:t>
            </a:r>
            <a:r>
              <a:rPr lang="ru-RU" dirty="0" err="1"/>
              <a:t>at</a:t>
            </a:r>
            <a:r>
              <a:rPr lang="ru-RU" dirty="0"/>
              <a:t> </a:t>
            </a:r>
            <a:r>
              <a:rPr lang="ru-RU" dirty="0" err="1"/>
              <a:t>any</a:t>
            </a:r>
            <a:r>
              <a:rPr lang="ru-RU" dirty="0"/>
              <a:t> </a:t>
            </a:r>
            <a:r>
              <a:rPr lang="ru-RU" dirty="0" err="1"/>
              <a:t>place</a:t>
            </a:r>
            <a:r>
              <a:rPr lang="ru-RU" dirty="0"/>
              <a:t>. Автор должен эксплицитно выразить своё мнение, т.е. использовать формулировку «</a:t>
            </a:r>
            <a:r>
              <a:rPr lang="ru-RU" b="1" dirty="0"/>
              <a:t>Я считаю …» / «По моему мнению</a:t>
            </a:r>
            <a:r>
              <a:rPr lang="ru-RU" dirty="0"/>
              <a:t>…» и т.п.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пункте 4 плана могут использоваться разные формулировки: </a:t>
            </a:r>
            <a:r>
              <a:rPr lang="ru-RU" b="1" u="sng" dirty="0" err="1"/>
              <a:t>you</a:t>
            </a:r>
            <a:r>
              <a:rPr lang="ru-RU" b="1" u="sng" dirty="0"/>
              <a:t> </a:t>
            </a:r>
            <a:r>
              <a:rPr lang="ru-RU" b="1" u="sng" dirty="0" err="1"/>
              <a:t>prefer</a:t>
            </a:r>
            <a:r>
              <a:rPr lang="ru-RU" b="1" u="sng" dirty="0"/>
              <a:t>, </a:t>
            </a:r>
            <a:r>
              <a:rPr lang="ru-RU" b="1" u="sng" dirty="0" err="1"/>
              <a:t>you’d</a:t>
            </a:r>
            <a:r>
              <a:rPr lang="ru-RU" b="1" u="sng" dirty="0"/>
              <a:t> </a:t>
            </a:r>
            <a:r>
              <a:rPr lang="ru-RU" b="1" u="sng" dirty="0" err="1"/>
              <a:t>prefer</a:t>
            </a:r>
            <a:r>
              <a:rPr lang="ru-RU" b="1" u="sng" dirty="0"/>
              <a:t>, </a:t>
            </a:r>
            <a:r>
              <a:rPr lang="ru-RU" b="1" u="sng" dirty="0" err="1"/>
              <a:t>you</a:t>
            </a:r>
            <a:r>
              <a:rPr lang="ru-RU" b="1" u="sng" dirty="0"/>
              <a:t> </a:t>
            </a:r>
            <a:r>
              <a:rPr lang="ru-RU" b="1" u="sng" dirty="0" err="1"/>
              <a:t>preferred</a:t>
            </a:r>
            <a:r>
              <a:rPr lang="ru-RU" b="1" u="sng" dirty="0"/>
              <a:t> </a:t>
            </a:r>
            <a:r>
              <a:rPr lang="ru-RU" b="1" u="sng" dirty="0" err="1"/>
              <a:t>as</a:t>
            </a:r>
            <a:r>
              <a:rPr lang="ru-RU" b="1" u="sng" dirty="0"/>
              <a:t> a </a:t>
            </a:r>
            <a:r>
              <a:rPr lang="ru-RU" b="1" u="sng" dirty="0" err="1"/>
              <a:t>child</a:t>
            </a:r>
            <a:r>
              <a:rPr lang="ru-RU" b="1" u="sng" dirty="0"/>
              <a:t> </a:t>
            </a:r>
            <a:r>
              <a:rPr lang="ru-RU" dirty="0"/>
              <a:t>и т.п. </a:t>
            </a:r>
            <a:r>
              <a:rPr lang="ru-RU" dirty="0" smtClean="0"/>
              <a:t>Для </a:t>
            </a:r>
            <a:r>
              <a:rPr lang="ru-RU" dirty="0"/>
              <a:t>выполнения коммуникативной задачи участник экзамена должен использовать ту глагольную форму, которая дана в плане</a:t>
            </a:r>
            <a:r>
              <a:rPr lang="ru-RU" dirty="0" smtClean="0"/>
              <a:t>.</a:t>
            </a:r>
          </a:p>
          <a:p>
            <a:r>
              <a:rPr lang="ru-RU" dirty="0" smtClean="0"/>
              <a:t>Кроме </a:t>
            </a:r>
            <a:r>
              <a:rPr lang="ru-RU" dirty="0"/>
              <a:t>того, участнику экзамена необходимо </a:t>
            </a:r>
            <a:r>
              <a:rPr lang="ru-RU" b="1" u="sng" dirty="0"/>
              <a:t>обосновать своё мнение</a:t>
            </a:r>
            <a:r>
              <a:rPr lang="ru-RU" dirty="0"/>
              <a:t>. Фактически от экзаменуемого ожидается </a:t>
            </a:r>
            <a:r>
              <a:rPr lang="ru-RU" dirty="0" err="1"/>
              <a:t>эксплицитность</a:t>
            </a:r>
            <a:r>
              <a:rPr lang="ru-RU" dirty="0"/>
              <a:t> в выражении мнения, само мнение и его обоснование. При наличии всех трёх компонентов аспект считается полностью раскрытым, в дополнительной схеме оценивания ставится знак «плюс». </a:t>
            </a:r>
          </a:p>
        </p:txBody>
      </p:sp>
    </p:spTree>
    <p:extLst>
      <p:ext uri="{BB962C8B-B14F-4D97-AF65-F5344CB8AC3E}">
        <p14:creationId xmlns:p14="http://schemas.microsoft.com/office/powerpoint/2010/main" val="34570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Рекомендации. Задание 4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3979" y="1724890"/>
            <a:ext cx="10391603" cy="4572000"/>
          </a:xfrm>
        </p:spPr>
        <p:txBody>
          <a:bodyPr/>
          <a:lstStyle/>
          <a:p>
            <a:r>
              <a:rPr lang="ru-RU" dirty="0" smtClean="0"/>
              <a:t>Для </a:t>
            </a:r>
            <a:r>
              <a:rPr lang="ru-RU" dirty="0"/>
              <a:t>задания </a:t>
            </a:r>
            <a:r>
              <a:rPr lang="ru-RU" dirty="0" smtClean="0"/>
              <a:t>4</a:t>
            </a:r>
            <a:r>
              <a:rPr lang="en-US" dirty="0" smtClean="0"/>
              <a:t> </a:t>
            </a:r>
            <a:r>
              <a:rPr lang="ru-RU" dirty="0" smtClean="0"/>
              <a:t>возможно </a:t>
            </a:r>
            <a:r>
              <a:rPr lang="ru-RU" dirty="0"/>
              <a:t>заключение: </a:t>
            </a:r>
            <a:r>
              <a:rPr lang="en-US" dirty="0" smtClean="0"/>
              <a:t>“</a:t>
            </a:r>
            <a:r>
              <a:rPr lang="it-IT" dirty="0" smtClean="0"/>
              <a:t>That’s </a:t>
            </a:r>
            <a:r>
              <a:rPr lang="it-IT" dirty="0"/>
              <a:t>all I wanted to tell you. Bye</a:t>
            </a:r>
            <a:r>
              <a:rPr lang="it-IT" dirty="0" smtClean="0"/>
              <a:t>.</a:t>
            </a:r>
            <a:r>
              <a:rPr lang="en-US" dirty="0" smtClean="0"/>
              <a:t>”</a:t>
            </a:r>
          </a:p>
          <a:p>
            <a:r>
              <a:rPr lang="ru-RU" dirty="0" smtClean="0"/>
              <a:t>В </a:t>
            </a:r>
            <a:r>
              <a:rPr lang="ru-RU" dirty="0"/>
              <a:t>ответах участников ЕГЭ в заключении иногда звучит фраза “</a:t>
            </a:r>
            <a:r>
              <a:rPr lang="ru-RU" dirty="0" err="1"/>
              <a:t>Thank</a:t>
            </a:r>
            <a:r>
              <a:rPr lang="ru-RU" dirty="0"/>
              <a:t> </a:t>
            </a:r>
            <a:r>
              <a:rPr lang="ru-RU" dirty="0" err="1"/>
              <a:t>you</a:t>
            </a:r>
            <a:r>
              <a:rPr lang="ru-RU" dirty="0"/>
              <a:t> </a:t>
            </a:r>
            <a:r>
              <a:rPr lang="ru-RU" dirty="0" err="1"/>
              <a:t>for</a:t>
            </a:r>
            <a:r>
              <a:rPr lang="ru-RU" dirty="0"/>
              <a:t> </a:t>
            </a:r>
            <a:r>
              <a:rPr lang="ru-RU" dirty="0" err="1"/>
              <a:t>listening</a:t>
            </a:r>
            <a:r>
              <a:rPr lang="ru-RU" dirty="0"/>
              <a:t>”, по-видимому, по аналогии с </a:t>
            </a:r>
            <a:r>
              <a:rPr lang="ru-RU" dirty="0" smtClean="0"/>
              <a:t>международными </a:t>
            </a:r>
            <a:r>
              <a:rPr lang="ru-RU" dirty="0"/>
              <a:t>экзаменами, где беседу с участником ведёт экзаменатор-собеседник. В нашем случае это неоправданно.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ЕГЭ </a:t>
            </a:r>
            <a:r>
              <a:rPr lang="ru-RU" dirty="0" smtClean="0"/>
              <a:t>2025 </a:t>
            </a:r>
            <a:r>
              <a:rPr lang="ru-RU" dirty="0"/>
              <a:t>г., как и в предыдущие годы, балл за эту фразу не снижается, но в процессе обучения нужно объяснять школьникам, что в голосовом сообщении другу она </a:t>
            </a:r>
            <a:r>
              <a:rPr lang="ru-RU" dirty="0" smtClean="0"/>
              <a:t>не совсем уместна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121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67246" y="400593"/>
            <a:ext cx="9527176" cy="616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70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/>
              <a:t>Вывод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sz="2400" dirty="0" smtClean="0"/>
              <a:t>Таким </a:t>
            </a:r>
            <a:r>
              <a:rPr lang="ru-RU" sz="2400" dirty="0"/>
              <a:t>образом, </a:t>
            </a:r>
            <a:r>
              <a:rPr lang="ru-RU" sz="2400" b="1" dirty="0"/>
              <a:t>основные изменения в </a:t>
            </a:r>
            <a:r>
              <a:rPr lang="ru-RU" sz="2400" b="1" dirty="0" smtClean="0"/>
              <a:t>экзамене ЕГЭ по иностранному языку касаются </a:t>
            </a:r>
            <a:r>
              <a:rPr lang="ru-RU" sz="2400" b="1" dirty="0"/>
              <a:t>уточнения критериев оценивания.</a:t>
            </a:r>
            <a:r>
              <a:rPr lang="ru-RU" sz="2400" dirty="0"/>
              <a:t> Они становятся более понятными и прозрачными, что делает их трактовку однозначной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742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Материалы для подготовки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 marR="5080" algn="just">
              <a:lnSpc>
                <a:spcPts val="2590"/>
              </a:lnSpc>
              <a:spcBef>
                <a:spcPts val="425"/>
              </a:spcBef>
              <a:tabLst>
                <a:tab pos="7484109" algn="l"/>
                <a:tab pos="8571230" algn="l"/>
              </a:tabLst>
            </a:pPr>
            <a:r>
              <a:rPr lang="ru-RU" b="1" spc="-5" dirty="0">
                <a:latin typeface="Times New Roman"/>
                <a:cs typeface="Times New Roman"/>
              </a:rPr>
              <a:t>https://fipi.ru/ege/otkrytyy-bank-zadaniy-ege</a:t>
            </a:r>
            <a:r>
              <a:rPr lang="ru-RU" b="1" dirty="0">
                <a:latin typeface="Times New Roman"/>
                <a:cs typeface="Times New Roman"/>
              </a:rPr>
              <a:t> -</a:t>
            </a:r>
            <a:r>
              <a:rPr lang="ru-RU" b="1" spc="5" dirty="0">
                <a:latin typeface="Times New Roman"/>
                <a:cs typeface="Times New Roman"/>
              </a:rPr>
              <a:t> </a:t>
            </a:r>
            <a:r>
              <a:rPr lang="ru-RU" b="1" spc="-10" dirty="0">
                <a:latin typeface="Times New Roman"/>
                <a:cs typeface="Times New Roman"/>
              </a:rPr>
              <a:t>открытый</a:t>
            </a:r>
            <a:r>
              <a:rPr lang="ru-RU" b="1" spc="-5" dirty="0">
                <a:latin typeface="Times New Roman"/>
                <a:cs typeface="Times New Roman"/>
              </a:rPr>
              <a:t> </a:t>
            </a:r>
            <a:r>
              <a:rPr lang="ru-RU" b="1" dirty="0">
                <a:latin typeface="Times New Roman"/>
                <a:cs typeface="Times New Roman"/>
              </a:rPr>
              <a:t>банк</a:t>
            </a:r>
            <a:r>
              <a:rPr lang="ru-RU" b="1" spc="5" dirty="0">
                <a:latin typeface="Times New Roman"/>
                <a:cs typeface="Times New Roman"/>
              </a:rPr>
              <a:t> </a:t>
            </a:r>
            <a:r>
              <a:rPr lang="ru-RU" b="1" spc="-5" dirty="0">
                <a:latin typeface="Times New Roman"/>
                <a:cs typeface="Times New Roman"/>
              </a:rPr>
              <a:t>заданий </a:t>
            </a:r>
            <a:r>
              <a:rPr lang="ru-RU" b="1" dirty="0">
                <a:latin typeface="Times New Roman"/>
                <a:cs typeface="Times New Roman"/>
              </a:rPr>
              <a:t> </a:t>
            </a:r>
            <a:r>
              <a:rPr lang="ru-RU" b="1" spc="-5" dirty="0">
                <a:latin typeface="Times New Roman"/>
                <a:cs typeface="Times New Roman"/>
              </a:rPr>
              <a:t>ЕГЭ</a:t>
            </a:r>
            <a:r>
              <a:rPr lang="ru-RU" b="1" spc="5" dirty="0">
                <a:latin typeface="Times New Roman"/>
                <a:cs typeface="Times New Roman"/>
              </a:rPr>
              <a:t> </a:t>
            </a:r>
            <a:r>
              <a:rPr lang="ru-RU" b="1" dirty="0">
                <a:latin typeface="Times New Roman"/>
                <a:cs typeface="Times New Roman"/>
              </a:rPr>
              <a:t>на</a:t>
            </a:r>
            <a:r>
              <a:rPr lang="ru-RU" b="1" spc="-5" dirty="0">
                <a:latin typeface="Times New Roman"/>
                <a:cs typeface="Times New Roman"/>
              </a:rPr>
              <a:t> fipi.ru</a:t>
            </a:r>
            <a:r>
              <a:rPr lang="ru-RU" b="1" dirty="0">
                <a:latin typeface="Times New Roman"/>
                <a:cs typeface="Times New Roman"/>
              </a:rPr>
              <a:t> в меню </a:t>
            </a:r>
            <a:r>
              <a:rPr lang="ru-RU" b="1" spc="-5" dirty="0">
                <a:latin typeface="Times New Roman"/>
                <a:cs typeface="Times New Roman"/>
              </a:rPr>
              <a:t>«ЕГЭ</a:t>
            </a:r>
            <a:r>
              <a:rPr lang="ru-RU" b="1" spc="-5" dirty="0" smtClean="0">
                <a:latin typeface="Times New Roman"/>
                <a:cs typeface="Times New Roman"/>
              </a:rPr>
              <a:t>»</a:t>
            </a:r>
          </a:p>
          <a:p>
            <a:pPr marL="12700" marR="5080" algn="just">
              <a:lnSpc>
                <a:spcPts val="2590"/>
              </a:lnSpc>
              <a:spcBef>
                <a:spcPts val="425"/>
              </a:spcBef>
              <a:tabLst>
                <a:tab pos="7484109" algn="l"/>
                <a:tab pos="8571230" algn="l"/>
              </a:tabLst>
            </a:pPr>
            <a:endParaRPr lang="ru-RU" dirty="0">
              <a:latin typeface="Times New Roman"/>
              <a:cs typeface="Times New Roman"/>
            </a:endParaRPr>
          </a:p>
          <a:p>
            <a:pPr marL="12700" marR="5080" algn="just">
              <a:lnSpc>
                <a:spcPts val="2590"/>
              </a:lnSpc>
              <a:spcBef>
                <a:spcPts val="425"/>
              </a:spcBef>
              <a:tabLst>
                <a:tab pos="7484109" algn="l"/>
                <a:tab pos="8571230" algn="l"/>
              </a:tabLst>
            </a:pPr>
            <a:r>
              <a:rPr lang="ru-RU" b="1" u="heavy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Times New Roman"/>
                <a:cs typeface="Times New Roman"/>
              </a:rPr>
              <a:t>https:</a:t>
            </a:r>
            <a:r>
              <a:rPr lang="ru-RU" b="1" u="heavy" spc="-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Times New Roman"/>
                <a:cs typeface="Times New Roman"/>
              </a:rPr>
              <a:t>//</a:t>
            </a:r>
            <a:r>
              <a:rPr lang="ru-RU" b="1" u="heavy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Times New Roman"/>
                <a:cs typeface="Times New Roman"/>
              </a:rPr>
              <a:t>f</a:t>
            </a:r>
            <a:r>
              <a:rPr lang="ru-RU" b="1" u="heavy" spc="-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Times New Roman"/>
                <a:cs typeface="Times New Roman"/>
              </a:rPr>
              <a:t>i</a:t>
            </a:r>
            <a:r>
              <a:rPr lang="ru-RU" b="1" u="heavy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Times New Roman"/>
                <a:cs typeface="Times New Roman"/>
              </a:rPr>
              <a:t>p</a:t>
            </a:r>
            <a:r>
              <a:rPr lang="ru-RU" b="1" u="heavy" spc="-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Times New Roman"/>
                <a:cs typeface="Times New Roman"/>
              </a:rPr>
              <a:t>i</a:t>
            </a:r>
            <a:r>
              <a:rPr lang="ru-RU" b="1" u="heavy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Times New Roman"/>
                <a:cs typeface="Times New Roman"/>
              </a:rPr>
              <a:t>.</a:t>
            </a:r>
            <a:r>
              <a:rPr lang="ru-RU" b="1" u="heavy" spc="-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Times New Roman"/>
                <a:cs typeface="Times New Roman"/>
              </a:rPr>
              <a:t>r</a:t>
            </a:r>
            <a:r>
              <a:rPr lang="ru-RU" b="1" u="heavy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Times New Roman"/>
                <a:cs typeface="Times New Roman"/>
              </a:rPr>
              <a:t>u</a:t>
            </a:r>
            <a:r>
              <a:rPr lang="ru-RU" b="1" u="heavy" spc="-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Times New Roman"/>
                <a:cs typeface="Times New Roman"/>
              </a:rPr>
              <a:t>/e</a:t>
            </a:r>
            <a:r>
              <a:rPr lang="ru-RU" b="1" u="heavy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Times New Roman"/>
                <a:cs typeface="Times New Roman"/>
              </a:rPr>
              <a:t>g</a:t>
            </a:r>
            <a:r>
              <a:rPr lang="ru-RU" b="1" u="heavy" spc="-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Times New Roman"/>
                <a:cs typeface="Times New Roman"/>
              </a:rPr>
              <a:t>e/</a:t>
            </a:r>
            <a:r>
              <a:rPr lang="ru-RU" b="1" u="heavy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Times New Roman"/>
                <a:cs typeface="Times New Roman"/>
              </a:rPr>
              <a:t>v</a:t>
            </a:r>
            <a:r>
              <a:rPr lang="ru-RU" b="1" u="heavy" spc="-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Times New Roman"/>
                <a:cs typeface="Times New Roman"/>
              </a:rPr>
              <a:t>i</a:t>
            </a:r>
            <a:r>
              <a:rPr lang="ru-RU" b="1" u="heavy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Times New Roman"/>
                <a:cs typeface="Times New Roman"/>
              </a:rPr>
              <a:t>d</a:t>
            </a:r>
            <a:r>
              <a:rPr lang="ru-RU" b="1" u="heavy" spc="-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Times New Roman"/>
                <a:cs typeface="Times New Roman"/>
              </a:rPr>
              <a:t>e</a:t>
            </a:r>
            <a:r>
              <a:rPr lang="ru-RU" b="1" u="heavy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Times New Roman"/>
                <a:cs typeface="Times New Roman"/>
              </a:rPr>
              <a:t>okonsu</a:t>
            </a:r>
            <a:r>
              <a:rPr lang="ru-RU" b="1" u="heavy" spc="-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Times New Roman"/>
                <a:cs typeface="Times New Roman"/>
              </a:rPr>
              <a:t>l</a:t>
            </a:r>
            <a:r>
              <a:rPr lang="ru-RU" b="1" u="heavy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Times New Roman"/>
                <a:cs typeface="Times New Roman"/>
              </a:rPr>
              <a:t>tats</a:t>
            </a:r>
            <a:r>
              <a:rPr lang="ru-RU" b="1" u="heavy" spc="-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Times New Roman"/>
                <a:cs typeface="Times New Roman"/>
              </a:rPr>
              <a:t>ii</a:t>
            </a:r>
            <a:r>
              <a:rPr lang="ru-RU" b="1" u="heavy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Times New Roman"/>
                <a:cs typeface="Times New Roman"/>
              </a:rPr>
              <a:t>-</a:t>
            </a:r>
            <a:r>
              <a:rPr lang="ru-RU" b="1" u="heavy" spc="-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Times New Roman"/>
                <a:cs typeface="Times New Roman"/>
              </a:rPr>
              <a:t>r</a:t>
            </a:r>
            <a:r>
              <a:rPr lang="ru-RU" b="1" u="heavy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Times New Roman"/>
                <a:cs typeface="Times New Roman"/>
              </a:rPr>
              <a:t>a</a:t>
            </a:r>
            <a:r>
              <a:rPr lang="ru-RU" b="1" u="heavy" spc="-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Times New Roman"/>
                <a:cs typeface="Times New Roman"/>
              </a:rPr>
              <a:t>zr</a:t>
            </a:r>
            <a:r>
              <a:rPr lang="ru-RU" b="1" u="heavy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Times New Roman"/>
                <a:cs typeface="Times New Roman"/>
              </a:rPr>
              <a:t>abot</a:t>
            </a:r>
            <a:r>
              <a:rPr lang="ru-RU" b="1" u="heavy" spc="-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Times New Roman"/>
                <a:cs typeface="Times New Roman"/>
              </a:rPr>
              <a:t>c</a:t>
            </a:r>
            <a:r>
              <a:rPr lang="ru-RU" b="1" u="heavy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Times New Roman"/>
                <a:cs typeface="Times New Roman"/>
              </a:rPr>
              <a:t>h</a:t>
            </a:r>
            <a:r>
              <a:rPr lang="ru-RU" b="1" u="heavy" spc="-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Times New Roman"/>
                <a:cs typeface="Times New Roman"/>
              </a:rPr>
              <a:t>i</a:t>
            </a:r>
            <a:r>
              <a:rPr lang="ru-RU" b="1" u="heavy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Times New Roman"/>
                <a:cs typeface="Times New Roman"/>
              </a:rPr>
              <a:t>kov-k</a:t>
            </a:r>
            <a:r>
              <a:rPr lang="ru-RU" b="1" u="heavy" spc="-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Times New Roman"/>
                <a:cs typeface="Times New Roman"/>
              </a:rPr>
              <a:t>i</a:t>
            </a:r>
            <a:r>
              <a:rPr lang="ru-RU" b="1" u="heavy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Times New Roman"/>
                <a:cs typeface="Times New Roman"/>
              </a:rPr>
              <a:t>m-y</a:t>
            </a:r>
            <a:r>
              <a:rPr lang="ru-RU" b="1" u="heavy" spc="-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Times New Roman"/>
                <a:cs typeface="Times New Roman"/>
              </a:rPr>
              <a:t>e</a:t>
            </a:r>
            <a:r>
              <a:rPr lang="ru-RU" b="1" u="heavy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Times New Roman"/>
                <a:cs typeface="Times New Roman"/>
              </a:rPr>
              <a:t>ge</a:t>
            </a:r>
            <a:r>
              <a:rPr lang="ru-RU" b="1" dirty="0">
                <a:solidFill>
                  <a:srgbClr val="0563C1"/>
                </a:solidFill>
                <a:latin typeface="Times New Roman"/>
                <a:cs typeface="Times New Roman"/>
              </a:rPr>
              <a:t>	</a:t>
            </a:r>
            <a:r>
              <a:rPr lang="ru-RU" b="1" dirty="0">
                <a:latin typeface="Times New Roman"/>
                <a:cs typeface="Times New Roman"/>
              </a:rPr>
              <a:t>-  </a:t>
            </a:r>
            <a:r>
              <a:rPr lang="ru-RU" b="1" spc="-15" dirty="0" err="1">
                <a:latin typeface="Times New Roman"/>
                <a:cs typeface="Times New Roman"/>
              </a:rPr>
              <a:t>видеоконсультации</a:t>
            </a:r>
            <a:r>
              <a:rPr lang="ru-RU" b="1" dirty="0">
                <a:latin typeface="Times New Roman"/>
                <a:cs typeface="Times New Roman"/>
              </a:rPr>
              <a:t> </a:t>
            </a:r>
            <a:r>
              <a:rPr lang="ru-RU" b="1" spc="-15" dirty="0">
                <a:latin typeface="Times New Roman"/>
                <a:cs typeface="Times New Roman"/>
              </a:rPr>
              <a:t>разработчиков</a:t>
            </a:r>
            <a:r>
              <a:rPr lang="ru-RU" b="1" dirty="0">
                <a:latin typeface="Times New Roman"/>
                <a:cs typeface="Times New Roman"/>
              </a:rPr>
              <a:t> </a:t>
            </a:r>
            <a:r>
              <a:rPr lang="ru-RU" b="1" spc="-5" dirty="0">
                <a:latin typeface="Times New Roman"/>
                <a:cs typeface="Times New Roman"/>
              </a:rPr>
              <a:t>КИМ</a:t>
            </a:r>
            <a:r>
              <a:rPr lang="ru-RU" b="1" dirty="0">
                <a:latin typeface="Times New Roman"/>
                <a:cs typeface="Times New Roman"/>
              </a:rPr>
              <a:t> </a:t>
            </a:r>
            <a:r>
              <a:rPr lang="ru-RU" b="1" spc="-5" dirty="0">
                <a:latin typeface="Times New Roman"/>
                <a:cs typeface="Times New Roman"/>
              </a:rPr>
              <a:t>ЕГЭ </a:t>
            </a:r>
            <a:r>
              <a:rPr lang="ru-RU" b="1" dirty="0">
                <a:latin typeface="Times New Roman"/>
                <a:cs typeface="Times New Roman"/>
              </a:rPr>
              <a:t>на</a:t>
            </a:r>
            <a:r>
              <a:rPr lang="ru-RU" b="1" spc="5" dirty="0">
                <a:latin typeface="Times New Roman"/>
                <a:cs typeface="Times New Roman"/>
              </a:rPr>
              <a:t> </a:t>
            </a:r>
            <a:r>
              <a:rPr lang="ru-RU" b="1" spc="-5" dirty="0">
                <a:latin typeface="Times New Roman"/>
                <a:cs typeface="Times New Roman"/>
              </a:rPr>
              <a:t>fipi.ru</a:t>
            </a:r>
            <a:r>
              <a:rPr lang="ru-RU" b="1" dirty="0">
                <a:latin typeface="Times New Roman"/>
                <a:cs typeface="Times New Roman"/>
              </a:rPr>
              <a:t> в меню</a:t>
            </a:r>
            <a:r>
              <a:rPr lang="ru-RU" b="1" spc="5" dirty="0">
                <a:latin typeface="Times New Roman"/>
                <a:cs typeface="Times New Roman"/>
              </a:rPr>
              <a:t> </a:t>
            </a:r>
            <a:r>
              <a:rPr lang="ru-RU" b="1" spc="-5" dirty="0">
                <a:latin typeface="Times New Roman"/>
                <a:cs typeface="Times New Roman"/>
              </a:rPr>
              <a:t>«ЕГЭ»</a:t>
            </a:r>
            <a:endParaRPr lang="ru-RU" dirty="0">
              <a:latin typeface="Times New Roman"/>
              <a:cs typeface="Times New Roman"/>
            </a:endParaRPr>
          </a:p>
          <a:p>
            <a:pPr marL="12700" marR="5080" algn="just">
              <a:lnSpc>
                <a:spcPts val="2590"/>
              </a:lnSpc>
              <a:spcBef>
                <a:spcPts val="425"/>
              </a:spcBef>
              <a:tabLst>
                <a:tab pos="7484109" algn="l"/>
                <a:tab pos="8571230" algn="l"/>
              </a:tabLst>
            </a:pPr>
            <a:endParaRPr lang="ru-RU" b="1" dirty="0" smtClean="0">
              <a:latin typeface="Times New Roman"/>
              <a:cs typeface="Times New Roman"/>
            </a:endParaRPr>
          </a:p>
          <a:p>
            <a:pPr marL="12700" marR="5080" algn="just">
              <a:lnSpc>
                <a:spcPts val="2590"/>
              </a:lnSpc>
              <a:spcBef>
                <a:spcPts val="425"/>
              </a:spcBef>
              <a:tabLst>
                <a:tab pos="7484109" algn="l"/>
                <a:tab pos="8571230" algn="l"/>
              </a:tabLst>
            </a:pPr>
            <a:r>
              <a:rPr lang="ru-RU" b="1" dirty="0" smtClean="0">
                <a:latin typeface="Times New Roman"/>
                <a:cs typeface="Times New Roman"/>
              </a:rPr>
              <a:t>https</a:t>
            </a:r>
            <a:r>
              <a:rPr lang="ru-RU" b="1" dirty="0">
                <a:latin typeface="Times New Roman"/>
                <a:cs typeface="Times New Roman"/>
              </a:rPr>
              <a:t>:</a:t>
            </a:r>
            <a:r>
              <a:rPr lang="ru-RU" b="1" spc="-5" dirty="0">
                <a:latin typeface="Times New Roman"/>
                <a:cs typeface="Times New Roman"/>
              </a:rPr>
              <a:t>//</a:t>
            </a:r>
            <a:r>
              <a:rPr lang="ru-RU" b="1" dirty="0">
                <a:latin typeface="Times New Roman"/>
                <a:cs typeface="Times New Roman"/>
              </a:rPr>
              <a:t>f</a:t>
            </a:r>
            <a:r>
              <a:rPr lang="ru-RU" b="1" spc="-5" dirty="0">
                <a:latin typeface="Times New Roman"/>
                <a:cs typeface="Times New Roman"/>
              </a:rPr>
              <a:t>i</a:t>
            </a:r>
            <a:r>
              <a:rPr lang="ru-RU" b="1" dirty="0">
                <a:latin typeface="Times New Roman"/>
                <a:cs typeface="Times New Roman"/>
              </a:rPr>
              <a:t>p</a:t>
            </a:r>
            <a:r>
              <a:rPr lang="ru-RU" b="1" spc="-5" dirty="0">
                <a:latin typeface="Times New Roman"/>
                <a:cs typeface="Times New Roman"/>
              </a:rPr>
              <a:t>i</a:t>
            </a:r>
            <a:r>
              <a:rPr lang="ru-RU" b="1" dirty="0">
                <a:latin typeface="Times New Roman"/>
                <a:cs typeface="Times New Roman"/>
              </a:rPr>
              <a:t>.</a:t>
            </a:r>
            <a:r>
              <a:rPr lang="ru-RU" b="1" spc="-5" dirty="0">
                <a:latin typeface="Times New Roman"/>
                <a:cs typeface="Times New Roman"/>
              </a:rPr>
              <a:t>r</a:t>
            </a:r>
            <a:r>
              <a:rPr lang="ru-RU" b="1" dirty="0">
                <a:latin typeface="Times New Roman"/>
                <a:cs typeface="Times New Roman"/>
              </a:rPr>
              <a:t>u</a:t>
            </a:r>
            <a:r>
              <a:rPr lang="ru-RU" b="1" spc="-5" dirty="0">
                <a:latin typeface="Times New Roman"/>
                <a:cs typeface="Times New Roman"/>
              </a:rPr>
              <a:t>/</a:t>
            </a:r>
            <a:r>
              <a:rPr lang="ru-RU" b="1" dirty="0">
                <a:latin typeface="Times New Roman"/>
                <a:cs typeface="Times New Roman"/>
              </a:rPr>
              <a:t>nav</a:t>
            </a:r>
            <a:r>
              <a:rPr lang="ru-RU" b="1" spc="-5" dirty="0">
                <a:latin typeface="Times New Roman"/>
                <a:cs typeface="Times New Roman"/>
              </a:rPr>
              <a:t>i</a:t>
            </a:r>
            <a:r>
              <a:rPr lang="ru-RU" b="1" dirty="0">
                <a:latin typeface="Times New Roman"/>
                <a:cs typeface="Times New Roman"/>
              </a:rPr>
              <a:t>gato</a:t>
            </a:r>
            <a:r>
              <a:rPr lang="ru-RU" b="1" spc="-95" dirty="0">
                <a:latin typeface="Times New Roman"/>
                <a:cs typeface="Times New Roman"/>
              </a:rPr>
              <a:t>r</a:t>
            </a:r>
            <a:r>
              <a:rPr lang="ru-RU" b="1" dirty="0">
                <a:latin typeface="Times New Roman"/>
                <a:cs typeface="Times New Roman"/>
              </a:rPr>
              <a:t>-podgotovk</a:t>
            </a:r>
            <a:r>
              <a:rPr lang="ru-RU" b="1" spc="-5" dirty="0">
                <a:latin typeface="Times New Roman"/>
                <a:cs typeface="Times New Roman"/>
              </a:rPr>
              <a:t>i/</a:t>
            </a:r>
            <a:r>
              <a:rPr lang="ru-RU" b="1" dirty="0">
                <a:latin typeface="Times New Roman"/>
                <a:cs typeface="Times New Roman"/>
              </a:rPr>
              <a:t>nav</a:t>
            </a:r>
            <a:r>
              <a:rPr lang="ru-RU" b="1" spc="-5" dirty="0">
                <a:latin typeface="Times New Roman"/>
                <a:cs typeface="Times New Roman"/>
              </a:rPr>
              <a:t>i</a:t>
            </a:r>
            <a:r>
              <a:rPr lang="ru-RU" b="1" dirty="0">
                <a:latin typeface="Times New Roman"/>
                <a:cs typeface="Times New Roman"/>
              </a:rPr>
              <a:t>gato</a:t>
            </a:r>
            <a:r>
              <a:rPr lang="ru-RU" b="1" spc="-95" dirty="0">
                <a:latin typeface="Times New Roman"/>
                <a:cs typeface="Times New Roman"/>
              </a:rPr>
              <a:t>r</a:t>
            </a:r>
            <a:r>
              <a:rPr lang="ru-RU" b="1" dirty="0">
                <a:latin typeface="Times New Roman"/>
                <a:cs typeface="Times New Roman"/>
              </a:rPr>
              <a:t>-</a:t>
            </a:r>
            <a:r>
              <a:rPr lang="ru-RU" b="1" spc="-5" dirty="0">
                <a:latin typeface="Times New Roman"/>
                <a:cs typeface="Times New Roman"/>
              </a:rPr>
              <a:t>e</a:t>
            </a:r>
            <a:r>
              <a:rPr lang="ru-RU" b="1" dirty="0">
                <a:latin typeface="Times New Roman"/>
                <a:cs typeface="Times New Roman"/>
              </a:rPr>
              <a:t>ge	-	нави</a:t>
            </a:r>
            <a:r>
              <a:rPr lang="ru-RU" b="1" spc="-5" dirty="0">
                <a:latin typeface="Times New Roman"/>
                <a:cs typeface="Times New Roman"/>
              </a:rPr>
              <a:t>г</a:t>
            </a:r>
            <a:r>
              <a:rPr lang="ru-RU" b="1" spc="-65" dirty="0">
                <a:latin typeface="Times New Roman"/>
                <a:cs typeface="Times New Roman"/>
              </a:rPr>
              <a:t>а</a:t>
            </a:r>
            <a:r>
              <a:rPr lang="ru-RU" b="1" spc="-40" dirty="0">
                <a:latin typeface="Times New Roman"/>
                <a:cs typeface="Times New Roman"/>
              </a:rPr>
              <a:t>т</a:t>
            </a:r>
            <a:r>
              <a:rPr lang="ru-RU" b="1" dirty="0">
                <a:latin typeface="Times New Roman"/>
                <a:cs typeface="Times New Roman"/>
              </a:rPr>
              <a:t>ор  </a:t>
            </a:r>
            <a:r>
              <a:rPr lang="ru-RU" b="1" spc="-10" dirty="0">
                <a:latin typeface="Times New Roman"/>
                <a:cs typeface="Times New Roman"/>
              </a:rPr>
              <a:t>самостоятельной </a:t>
            </a:r>
            <a:r>
              <a:rPr lang="ru-RU" b="1" spc="-30" dirty="0">
                <a:latin typeface="Times New Roman"/>
                <a:cs typeface="Times New Roman"/>
              </a:rPr>
              <a:t>подготовки </a:t>
            </a:r>
            <a:r>
              <a:rPr lang="ru-RU" b="1" dirty="0">
                <a:latin typeface="Times New Roman"/>
                <a:cs typeface="Times New Roman"/>
              </a:rPr>
              <a:t>к </a:t>
            </a:r>
            <a:r>
              <a:rPr lang="ru-RU" b="1" spc="-5" dirty="0" smtClean="0">
                <a:latin typeface="Times New Roman"/>
                <a:cs typeface="Times New Roman"/>
              </a:rPr>
              <a:t>ЕГЭ </a:t>
            </a:r>
            <a:r>
              <a:rPr lang="ru-RU" b="1" dirty="0">
                <a:latin typeface="Times New Roman"/>
                <a:cs typeface="Times New Roman"/>
              </a:rPr>
              <a:t>на </a:t>
            </a:r>
            <a:r>
              <a:rPr lang="ru-RU" b="1" spc="-5" dirty="0">
                <a:latin typeface="Times New Roman"/>
                <a:cs typeface="Times New Roman"/>
              </a:rPr>
              <a:t>fipi.ru </a:t>
            </a:r>
            <a:r>
              <a:rPr lang="ru-RU" b="1" dirty="0">
                <a:latin typeface="Times New Roman"/>
                <a:cs typeface="Times New Roman"/>
              </a:rPr>
              <a:t>в меню </a:t>
            </a:r>
            <a:r>
              <a:rPr lang="ru-RU" b="1" spc="-15" dirty="0">
                <a:latin typeface="Times New Roman"/>
                <a:cs typeface="Times New Roman"/>
              </a:rPr>
              <a:t>«Навигатор </a:t>
            </a:r>
            <a:r>
              <a:rPr lang="ru-RU" b="1" spc="-10" dirty="0">
                <a:latin typeface="Times New Roman"/>
                <a:cs typeface="Times New Roman"/>
              </a:rPr>
              <a:t> </a:t>
            </a:r>
            <a:r>
              <a:rPr lang="ru-RU" b="1" spc="-25" dirty="0">
                <a:latin typeface="Times New Roman"/>
                <a:cs typeface="Times New Roman"/>
              </a:rPr>
              <a:t>подготовки»</a:t>
            </a:r>
            <a:endParaRPr lang="ru-RU" dirty="0">
              <a:latin typeface="Times New Roman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618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104900" y="2844800"/>
            <a:ext cx="5427705" cy="1353718"/>
          </a:xfrm>
        </p:spPr>
        <p:txBody>
          <a:bodyPr rtlCol="0" anchor="ctr">
            <a:normAutofit fontScale="90000"/>
          </a:bodyPr>
          <a:lstStyle/>
          <a:p>
            <a:pPr algn="ctr"/>
            <a:r>
              <a:rPr lang="ru-RU" sz="3600" dirty="0">
                <a:solidFill>
                  <a:srgbClr val="0070C0"/>
                </a:solidFill>
              </a:rPr>
              <a:t/>
            </a:r>
            <a:br>
              <a:rPr lang="ru-RU" sz="3600" dirty="0">
                <a:solidFill>
                  <a:srgbClr val="0070C0"/>
                </a:solidFill>
              </a:rPr>
            </a:br>
            <a:r>
              <a:rPr lang="ru-RU" sz="3600" dirty="0" smtClean="0">
                <a:solidFill>
                  <a:srgbClr val="0070C0"/>
                </a:solidFill>
              </a:rPr>
              <a:t>Благодарю за внимание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200" cap="none" dirty="0" smtClean="0"/>
              <a:t/>
            </a:r>
            <a:br>
              <a:rPr lang="ru-RU" sz="2200" cap="none" dirty="0" smtClean="0"/>
            </a:br>
            <a:r>
              <a:rPr lang="ru-RU" sz="2200" cap="none" dirty="0" smtClean="0"/>
              <a:t/>
            </a:r>
            <a:br>
              <a:rPr lang="ru-RU" sz="2200" cap="none" dirty="0" smtClean="0"/>
            </a:br>
            <a:endParaRPr lang="ru-RU" sz="2200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lnSpcReduction="10000"/>
          </a:bodyPr>
          <a:lstStyle/>
          <a:p>
            <a:pPr algn="r"/>
            <a:r>
              <a:rPr lang="ru-RU" sz="2800" dirty="0" smtClean="0"/>
              <a:t>Образцова </a:t>
            </a:r>
            <a:r>
              <a:rPr lang="ru-RU" sz="2800" dirty="0"/>
              <a:t>Ю.Н</a:t>
            </a:r>
            <a:r>
              <a:rPr lang="ru-RU" dirty="0"/>
              <a:t>., </a:t>
            </a:r>
            <a:br>
              <a:rPr lang="ru-RU" dirty="0"/>
            </a:br>
            <a:r>
              <a:rPr lang="ru-RU" dirty="0" err="1" smtClean="0"/>
              <a:t>канд.филол.наук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Открытая книга на столе, размытые полки с книгами на заднем плане" title="Образец рисунка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8544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2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97281" y="706583"/>
            <a:ext cx="10083338" cy="548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28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0698" y="606829"/>
            <a:ext cx="10848109" cy="595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018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Задание </a:t>
            </a:r>
            <a:r>
              <a:rPr lang="ru-RU" b="1" dirty="0" smtClean="0"/>
              <a:t>1. </a:t>
            </a:r>
            <a:r>
              <a:rPr lang="ru-RU" dirty="0" smtClean="0"/>
              <a:t>Чтение </a:t>
            </a:r>
            <a:r>
              <a:rPr lang="ru-RU" dirty="0"/>
              <a:t>вслух небольшого текста научно-популярного </a:t>
            </a:r>
            <a:r>
              <a:rPr lang="ru-RU" dirty="0" smtClean="0"/>
              <a:t>характера 2025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4900" y="1288473"/>
            <a:ext cx="9982200" cy="4883727"/>
          </a:xfrm>
        </p:spPr>
        <p:txBody>
          <a:bodyPr/>
          <a:lstStyle/>
          <a:p>
            <a:r>
              <a:rPr lang="ru-RU" dirty="0" smtClean="0"/>
              <a:t>Изменений </a:t>
            </a:r>
            <a:r>
              <a:rPr lang="ru-RU" dirty="0"/>
              <a:t>в формулировке задания и критериев его оценивания по сравнению с </a:t>
            </a:r>
            <a:r>
              <a:rPr lang="ru-RU" dirty="0" smtClean="0"/>
              <a:t>2024 </a:t>
            </a:r>
            <a:r>
              <a:rPr lang="ru-RU" dirty="0"/>
              <a:t>г. нет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8509" y="1673868"/>
            <a:ext cx="7160636" cy="506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15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pc="110" dirty="0"/>
              <a:t>Задание</a:t>
            </a:r>
            <a:r>
              <a:rPr lang="ru-RU" b="1" spc="75" dirty="0"/>
              <a:t> </a:t>
            </a:r>
            <a:r>
              <a:rPr lang="ru-RU" b="1" spc="70" dirty="0"/>
              <a:t>2. </a:t>
            </a:r>
            <a:r>
              <a:rPr lang="ru-RU" spc="105" dirty="0"/>
              <a:t>Условный</a:t>
            </a:r>
            <a:r>
              <a:rPr lang="ru-RU" spc="80" dirty="0"/>
              <a:t> </a:t>
            </a:r>
            <a:r>
              <a:rPr lang="ru-RU" spc="110" dirty="0" smtClean="0"/>
              <a:t>диалог-расспрос 2025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1884" y="1427267"/>
            <a:ext cx="6325640" cy="5430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89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Задание 2. Условный </a:t>
            </a:r>
            <a:r>
              <a:rPr lang="ru-RU" dirty="0" smtClean="0"/>
              <a:t>диалог-расспрос. Пример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24" y="1557713"/>
            <a:ext cx="10071234" cy="4296947"/>
          </a:xfrm>
        </p:spPr>
      </p:pic>
    </p:spTree>
    <p:extLst>
      <p:ext uri="{BB962C8B-B14F-4D97-AF65-F5344CB8AC3E}">
        <p14:creationId xmlns:p14="http://schemas.microsoft.com/office/powerpoint/2010/main" val="61380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1480803"/>
              </p:ext>
            </p:extLst>
          </p:nvPr>
        </p:nvGraphicFramePr>
        <p:xfrm>
          <a:off x="1104900" y="416698"/>
          <a:ext cx="10488584" cy="59769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3899">
                  <a:extLst>
                    <a:ext uri="{9D8B030D-6E8A-4147-A177-3AD203B41FA5}">
                      <a16:colId xmlns:a16="http://schemas.microsoft.com/office/drawing/2014/main" val="3691289702"/>
                    </a:ext>
                  </a:extLst>
                </a:gridCol>
                <a:gridCol w="7354685">
                  <a:extLst>
                    <a:ext uri="{9D8B030D-6E8A-4147-A177-3AD203B41FA5}">
                      <a16:colId xmlns:a16="http://schemas.microsoft.com/office/drawing/2014/main" val="664940838"/>
                    </a:ext>
                  </a:extLst>
                </a:gridCol>
              </a:tblGrid>
              <a:tr h="395096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Содержание вопроса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Вопрос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4660468"/>
                  </a:ext>
                </a:extLst>
              </a:tr>
              <a:tr h="395096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price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How much does… cost?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0744435"/>
                  </a:ext>
                </a:extLst>
              </a:tr>
              <a:tr h="395096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price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What’s the cost of</a:t>
                      </a:r>
                      <a:r>
                        <a:rPr lang="ru-RU" dirty="0" smtClean="0"/>
                        <a:t>..?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7094601"/>
                  </a:ext>
                </a:extLst>
              </a:tr>
              <a:tr h="395096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price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What’s the price of… ?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3433035"/>
                  </a:ext>
                </a:extLst>
              </a:tr>
              <a:tr h="395096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price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How much should I pay for… ?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9880963"/>
                  </a:ext>
                </a:extLst>
              </a:tr>
              <a:tr h="395096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0435833"/>
                  </a:ext>
                </a:extLst>
              </a:tr>
              <a:tr h="395096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admission fee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What admission fee do you have?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4457061"/>
                  </a:ext>
                </a:extLst>
              </a:tr>
              <a:tr h="395096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admission fee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 you have an admission fee?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0070989"/>
                  </a:ext>
                </a:extLst>
              </a:tr>
              <a:tr h="395096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admission fee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Is there an admission fee?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1804815"/>
                  </a:ext>
                </a:extLst>
              </a:tr>
              <a:tr h="395096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admission fee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 you charge an admission fee?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0486490"/>
                  </a:ext>
                </a:extLst>
              </a:tr>
              <a:tr h="39509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2416959"/>
                  </a:ext>
                </a:extLst>
              </a:tr>
              <a:tr h="395096">
                <a:tc>
                  <a:txBody>
                    <a:bodyPr/>
                    <a:lstStyle/>
                    <a:p>
                      <a:r>
                        <a:rPr lang="en-US" dirty="0" smtClean="0"/>
                        <a:t>location</a:t>
                      </a:r>
                      <a:r>
                        <a:rPr lang="en-US" baseline="0" dirty="0" smtClean="0"/>
                        <a:t> of the</a:t>
                      </a:r>
                      <a:r>
                        <a:rPr lang="ru-RU" baseline="0" dirty="0" smtClean="0"/>
                        <a:t> </a:t>
                      </a:r>
                      <a:r>
                        <a:rPr lang="en-US" baseline="0" dirty="0" smtClean="0"/>
                        <a:t>agency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Where is your </a:t>
                      </a:r>
                      <a:r>
                        <a:rPr lang="en-US" baseline="0" dirty="0" smtClean="0"/>
                        <a:t>agency </a:t>
                      </a:r>
                      <a:r>
                        <a:rPr lang="en-US" dirty="0" smtClean="0"/>
                        <a:t>located?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2750683"/>
                  </a:ext>
                </a:extLst>
              </a:tr>
              <a:tr h="6173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location</a:t>
                      </a:r>
                      <a:r>
                        <a:rPr lang="en-US" baseline="0" dirty="0" smtClean="0"/>
                        <a:t> of the agency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Where is your </a:t>
                      </a:r>
                      <a:r>
                        <a:rPr lang="en-US" baseline="0" dirty="0" smtClean="0"/>
                        <a:t>agency</a:t>
                      </a:r>
                      <a:r>
                        <a:rPr lang="en-US" dirty="0" smtClean="0"/>
                        <a:t> situated?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1471449"/>
                  </a:ext>
                </a:extLst>
              </a:tr>
              <a:tr h="6173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location</a:t>
                      </a:r>
                      <a:r>
                        <a:rPr lang="en-US" baseline="0" dirty="0" smtClean="0"/>
                        <a:t> of the agency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Where is your </a:t>
                      </a:r>
                      <a:r>
                        <a:rPr lang="en-US" baseline="0" dirty="0" smtClean="0"/>
                        <a:t>agency</a:t>
                      </a:r>
                      <a:r>
                        <a:rPr lang="ru-RU" dirty="0" smtClean="0"/>
                        <a:t>?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70634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539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Типичные ошибки в Задании 2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104900" y="1600200"/>
            <a:ext cx="9144693" cy="4572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1. Если </a:t>
            </a:r>
            <a:r>
              <a:rPr lang="ru-RU" dirty="0"/>
              <a:t>участники ЕГЭ используют местоимение</a:t>
            </a:r>
            <a:r>
              <a:rPr lang="ru-RU" b="1" dirty="0"/>
              <a:t> </a:t>
            </a:r>
            <a:r>
              <a:rPr lang="ru-RU" b="1" dirty="0" err="1"/>
              <a:t>they</a:t>
            </a:r>
            <a:r>
              <a:rPr lang="ru-RU" b="1" dirty="0"/>
              <a:t> </a:t>
            </a:r>
            <a:r>
              <a:rPr lang="ru-RU" dirty="0"/>
              <a:t>вместо </a:t>
            </a:r>
            <a:r>
              <a:rPr lang="ru-RU" b="1" dirty="0" err="1"/>
              <a:t>you</a:t>
            </a:r>
            <a:r>
              <a:rPr lang="ru-RU" b="1" dirty="0"/>
              <a:t>, </a:t>
            </a:r>
            <a:r>
              <a:rPr lang="ru-RU" dirty="0"/>
              <a:t>например</a:t>
            </a:r>
            <a:r>
              <a:rPr lang="ru-RU" dirty="0" smtClean="0"/>
              <a:t>: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“</a:t>
            </a:r>
            <a:r>
              <a:rPr lang="ru-RU" i="1" u="sng" dirty="0" err="1"/>
              <a:t>Do</a:t>
            </a:r>
            <a:r>
              <a:rPr lang="ru-RU" i="1" u="sng" dirty="0"/>
              <a:t> </a:t>
            </a:r>
            <a:r>
              <a:rPr lang="ru-RU" i="1" u="sng" dirty="0" err="1"/>
              <a:t>they</a:t>
            </a:r>
            <a:r>
              <a:rPr lang="ru-RU" i="1" u="sng" dirty="0"/>
              <a:t> (нужно </a:t>
            </a:r>
            <a:r>
              <a:rPr lang="ru-RU" b="1" i="1" u="sng" dirty="0" err="1"/>
              <a:t>you</a:t>
            </a:r>
            <a:r>
              <a:rPr lang="ru-RU" i="1" u="sng" dirty="0"/>
              <a:t>) </a:t>
            </a:r>
            <a:r>
              <a:rPr lang="ru-RU" i="1" u="sng" dirty="0" err="1"/>
              <a:t>have</a:t>
            </a:r>
            <a:r>
              <a:rPr lang="ru-RU" i="1" u="sng" dirty="0"/>
              <a:t> </a:t>
            </a:r>
            <a:r>
              <a:rPr lang="ru-RU" i="1" u="sng" dirty="0" err="1"/>
              <a:t>music</a:t>
            </a:r>
            <a:r>
              <a:rPr lang="ru-RU" i="1" u="sng" dirty="0"/>
              <a:t>?” </a:t>
            </a:r>
            <a:r>
              <a:rPr lang="ru-RU" dirty="0"/>
              <a:t>– вопрос не принимается и </a:t>
            </a:r>
            <a:r>
              <a:rPr lang="ru-RU" dirty="0" smtClean="0"/>
              <a:t>оценивается </a:t>
            </a:r>
            <a:r>
              <a:rPr lang="ru-RU" dirty="0"/>
              <a:t>в 0 баллов, но в случае, если подобная ошибка встречается ещё раз, она считается повторяющейся и не учитывается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2. Вопрос </a:t>
            </a:r>
            <a:r>
              <a:rPr lang="ru-RU" dirty="0"/>
              <a:t>не должен приниматься, если </a:t>
            </a:r>
            <a:r>
              <a:rPr lang="ru-RU" b="1" dirty="0" smtClean="0"/>
              <a:t>артикль</a:t>
            </a:r>
            <a:r>
              <a:rPr lang="ru-RU" dirty="0" smtClean="0"/>
              <a:t> </a:t>
            </a:r>
            <a:r>
              <a:rPr lang="ru-RU" dirty="0"/>
              <a:t>меняет смысл высказывания, например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r>
              <a:rPr lang="ru-RU" i="1" u="sng" dirty="0" smtClean="0"/>
              <a:t>“</a:t>
            </a:r>
            <a:r>
              <a:rPr lang="it-IT" i="1" u="sng" dirty="0"/>
              <a:t>Where is a </a:t>
            </a:r>
            <a:r>
              <a:rPr lang="ru-RU" i="1" u="sng" dirty="0" smtClean="0"/>
              <a:t>(нужно </a:t>
            </a:r>
            <a:r>
              <a:rPr lang="en-US" b="1" i="1" u="sng" dirty="0" smtClean="0"/>
              <a:t>the</a:t>
            </a:r>
            <a:r>
              <a:rPr lang="ru-RU" i="1" u="sng" dirty="0" smtClean="0"/>
              <a:t>)</a:t>
            </a:r>
            <a:r>
              <a:rPr lang="en-US" i="1" u="sng" dirty="0" smtClean="0"/>
              <a:t> </a:t>
            </a:r>
            <a:r>
              <a:rPr lang="it-IT" i="1" u="sng" dirty="0" smtClean="0"/>
              <a:t>new </a:t>
            </a:r>
            <a:r>
              <a:rPr lang="it-IT" i="1" u="sng" dirty="0"/>
              <a:t>bookstore located?” </a:t>
            </a:r>
            <a:endParaRPr lang="ru-RU" i="1" u="sng" dirty="0" smtClean="0"/>
          </a:p>
          <a:p>
            <a:pPr marL="0" indent="0">
              <a:buNone/>
            </a:pPr>
            <a:r>
              <a:rPr lang="it-IT" dirty="0" smtClean="0"/>
              <a:t>(</a:t>
            </a:r>
            <a:r>
              <a:rPr lang="ru-RU" dirty="0"/>
              <a:t>задание: “</a:t>
            </a:r>
            <a:r>
              <a:rPr lang="it-IT" dirty="0"/>
              <a:t>You are considering going to </a:t>
            </a:r>
            <a:r>
              <a:rPr lang="it-IT" b="1" dirty="0"/>
              <a:t>the</a:t>
            </a:r>
            <a:r>
              <a:rPr lang="it-IT" dirty="0"/>
              <a:t> new book store and now you’d like to get more information</a:t>
            </a:r>
            <a:r>
              <a:rPr lang="it-IT" dirty="0" smtClean="0"/>
              <a:t>”)</a:t>
            </a:r>
            <a:endParaRPr lang="ru-RU" dirty="0" smtClean="0"/>
          </a:p>
          <a:p>
            <a:pPr marL="0" indent="0">
              <a:buNone/>
            </a:pPr>
            <a:r>
              <a:rPr lang="it-IT" dirty="0" smtClean="0"/>
              <a:t> </a:t>
            </a:r>
            <a:r>
              <a:rPr lang="ru-RU" dirty="0"/>
              <a:t>Такой вопрос не принимается, в этих случаях грамматическая ошибка </a:t>
            </a:r>
            <a:r>
              <a:rPr lang="ru-RU" dirty="0" smtClean="0"/>
              <a:t>в </a:t>
            </a:r>
            <a:r>
              <a:rPr lang="ru-RU" dirty="0"/>
              <a:t>артикле ведёт к сбою коммуникации. Надо задать вопрос об определённом новом магазине, фигурирующем в рекламном объявлении, нужен определённый артикль:“</a:t>
            </a:r>
            <a:r>
              <a:rPr lang="it-IT" dirty="0"/>
              <a:t>Where is </a:t>
            </a:r>
            <a:r>
              <a:rPr lang="it-IT" b="1" dirty="0"/>
              <a:t>the</a:t>
            </a:r>
            <a:r>
              <a:rPr lang="it-IT" dirty="0"/>
              <a:t> new bookstore located?”, </a:t>
            </a:r>
            <a:r>
              <a:rPr lang="ru-RU" dirty="0"/>
              <a:t>а участник экзамена задаёт вопрос о новом книжном магазине вообще, о любом новом книжном магазине: “</a:t>
            </a:r>
            <a:r>
              <a:rPr lang="it-IT" dirty="0"/>
              <a:t>Where is a new bookstore located?”</a:t>
            </a:r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862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Научная литература 16 х 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9411662_TF03431380" id="{C5372053-071F-4A30-B713-CAC0FBBF8602}" vid="{47BF81C2-3D26-44B6-92D3-BB3940A76306}"/>
    </a:ext>
  </a:extLst>
</a:theme>
</file>

<file path=ppt/theme/theme2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CDDBB83-77C1-4099-A0AA-289882E745E2}">
  <ds:schemaRefs>
    <ds:schemaRef ds:uri="http://purl.org/dc/dcmitype/"/>
    <ds:schemaRef ds:uri="http://purl.org/dc/elements/1.1/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Учебная презентация, макет с лентами и полосками (широкоэкранный формат)</Template>
  <TotalTime>0</TotalTime>
  <Words>1164</Words>
  <Application>Microsoft Office PowerPoint</Application>
  <PresentationFormat>Широкоэкранный</PresentationFormat>
  <Paragraphs>84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Arial</vt:lpstr>
      <vt:lpstr>Euphemia</vt:lpstr>
      <vt:lpstr>Plantagenet Cherokee</vt:lpstr>
      <vt:lpstr>Times New Roman</vt:lpstr>
      <vt:lpstr>Wingdings</vt:lpstr>
      <vt:lpstr>Научная литература 16 х 9</vt:lpstr>
      <vt:lpstr>Подготовка к егэ по английскому языку – 2025 Устная часть  </vt:lpstr>
      <vt:lpstr>                                      Изменения в КИМ ЕГЭ 2025 года в сравнении с КИМ 2024 года   Изменения структуры и содержания КИМ отсутствуют.  Задания 19–24 на контроль грамматических навыков могут быть даны на двух отдельных текстах или на одном цельном тексте  Уточнены формулировки задания 38 письменной части и задания 4 устной части, а также критерии оценивания ответов на задания 4 устной части.     </vt:lpstr>
      <vt:lpstr>Презентация PowerPoint</vt:lpstr>
      <vt:lpstr>Презентация PowerPoint</vt:lpstr>
      <vt:lpstr>Задание 1. Чтение вслух небольшого текста научно-популярного характера 2025</vt:lpstr>
      <vt:lpstr>Задание 2. Условный диалог-расспрос 2025</vt:lpstr>
      <vt:lpstr>Задание 2. Условный диалог-расспрос. Пример</vt:lpstr>
      <vt:lpstr>Презентация PowerPoint</vt:lpstr>
      <vt:lpstr>Типичные ошибки в Задании 2</vt:lpstr>
      <vt:lpstr>Типичные ошибки в Задании 2</vt:lpstr>
      <vt:lpstr>Задание 3. Условный диалог-интервью 2025</vt:lpstr>
      <vt:lpstr>Типичные ошибки в Задании 3</vt:lpstr>
      <vt:lpstr>Презентация PowerPoint</vt:lpstr>
      <vt:lpstr>Дополнения к списку элементов содержания 2025</vt:lpstr>
      <vt:lpstr>Задание 4. Монологическое  высказывание 2025 </vt:lpstr>
      <vt:lpstr>Новая формулировка в Задании 4 в 2025 </vt:lpstr>
      <vt:lpstr>Презентация PowerPoint</vt:lpstr>
      <vt:lpstr>Уточнения в критериях оценивания  Задания 4 устной части ЕГЭ</vt:lpstr>
      <vt:lpstr>Указание количества допустимых ошибок на каждый балл  по критерию «Организация высказывания»</vt:lpstr>
      <vt:lpstr>Презентация PowerPoint</vt:lpstr>
      <vt:lpstr>Рекомендации. Задание 4</vt:lpstr>
      <vt:lpstr>Рекомендации. Задание 4</vt:lpstr>
      <vt:lpstr>Рекомендации. Задание 4</vt:lpstr>
      <vt:lpstr>Презентация PowerPoint</vt:lpstr>
      <vt:lpstr>Вывод</vt:lpstr>
      <vt:lpstr>Материалы для подготовки</vt:lpstr>
      <vt:lpstr> Благодарю за внимание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2020-12-22T19:02:36Z</dcterms:created>
  <dcterms:modified xsi:type="dcterms:W3CDTF">2024-10-23T18:39:03Z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