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3"/>
  </p:notesMasterIdLst>
  <p:sldIdLst>
    <p:sldId id="256" r:id="rId2"/>
    <p:sldId id="277" r:id="rId3"/>
    <p:sldId id="276" r:id="rId4"/>
    <p:sldId id="280" r:id="rId5"/>
    <p:sldId id="281" r:id="rId6"/>
    <p:sldId id="282" r:id="rId7"/>
    <p:sldId id="275" r:id="rId8"/>
    <p:sldId id="257" r:id="rId9"/>
    <p:sldId id="259" r:id="rId10"/>
    <p:sldId id="273" r:id="rId11"/>
    <p:sldId id="260" r:id="rId12"/>
    <p:sldId id="261" r:id="rId13"/>
    <p:sldId id="265" r:id="rId14"/>
    <p:sldId id="262" r:id="rId15"/>
    <p:sldId id="263" r:id="rId16"/>
    <p:sldId id="279" r:id="rId17"/>
    <p:sldId id="266" r:id="rId18"/>
    <p:sldId id="268" r:id="rId19"/>
    <p:sldId id="264" r:id="rId20"/>
    <p:sldId id="274" r:id="rId21"/>
    <p:sldId id="271"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94660"/>
  </p:normalViewPr>
  <p:slideViewPr>
    <p:cSldViewPr snapToGrid="0">
      <p:cViewPr varScale="1">
        <p:scale>
          <a:sx n="116" d="100"/>
          <a:sy n="116" d="100"/>
        </p:scale>
        <p:origin x="102" y="1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524E39-B5F5-4654-9330-68FA8A04F4C9}" type="datetimeFigureOut">
              <a:rPr lang="ru-RU" smtClean="0"/>
              <a:t>13.12.2024</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78FFD0-F5EA-4EC8-B725-DA7C5B988E4F}" type="slidenum">
              <a:rPr lang="ru-RU" smtClean="0"/>
              <a:t>‹#›</a:t>
            </a:fld>
            <a:endParaRPr lang="ru-RU"/>
          </a:p>
        </p:txBody>
      </p:sp>
    </p:spTree>
    <p:extLst>
      <p:ext uri="{BB962C8B-B14F-4D97-AF65-F5344CB8AC3E}">
        <p14:creationId xmlns:p14="http://schemas.microsoft.com/office/powerpoint/2010/main" val="935656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FA78FFD0-F5EA-4EC8-B725-DA7C5B988E4F}" type="slidenum">
              <a:rPr lang="ru-RU" smtClean="0"/>
              <a:t>13</a:t>
            </a:fld>
            <a:endParaRPr lang="ru-RU"/>
          </a:p>
        </p:txBody>
      </p:sp>
    </p:spTree>
    <p:extLst>
      <p:ext uri="{BB962C8B-B14F-4D97-AF65-F5344CB8AC3E}">
        <p14:creationId xmlns:p14="http://schemas.microsoft.com/office/powerpoint/2010/main" val="26573988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FA78FFD0-F5EA-4EC8-B725-DA7C5B988E4F}" type="slidenum">
              <a:rPr lang="ru-RU" smtClean="0"/>
              <a:t>14</a:t>
            </a:fld>
            <a:endParaRPr lang="ru-RU"/>
          </a:p>
        </p:txBody>
      </p:sp>
    </p:spTree>
    <p:extLst>
      <p:ext uri="{BB962C8B-B14F-4D97-AF65-F5344CB8AC3E}">
        <p14:creationId xmlns:p14="http://schemas.microsoft.com/office/powerpoint/2010/main" val="21378218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FA78FFD0-F5EA-4EC8-B725-DA7C5B988E4F}" type="slidenum">
              <a:rPr lang="ru-RU" smtClean="0"/>
              <a:t>21</a:t>
            </a:fld>
            <a:endParaRPr lang="ru-RU"/>
          </a:p>
        </p:txBody>
      </p:sp>
    </p:spTree>
    <p:extLst>
      <p:ext uri="{BB962C8B-B14F-4D97-AF65-F5344CB8AC3E}">
        <p14:creationId xmlns:p14="http://schemas.microsoft.com/office/powerpoint/2010/main" val="390469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12/13/2024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12/13/2024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12/13/2024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12/13/2024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12/13/2024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12/13/2024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12/13/2024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12/13/2024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12/13/2024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12/13/2024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12/13/2024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42A54C80-263E-416B-A8E0-580EDEADCBDC}" type="datetimeFigureOut">
              <a:rPr lang="en-US" dirty="0"/>
              <a:t>12/13/2024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12/13/2024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12/13/2024</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6C46AC8-94B4-4761-AF08-3C5347004E60}"/>
              </a:ext>
            </a:extLst>
          </p:cNvPr>
          <p:cNvSpPr>
            <a:spLocks noGrp="1"/>
          </p:cNvSpPr>
          <p:nvPr>
            <p:ph type="ctrTitle"/>
          </p:nvPr>
        </p:nvSpPr>
        <p:spPr>
          <a:xfrm>
            <a:off x="1313593" y="1921819"/>
            <a:ext cx="8394700" cy="2235200"/>
          </a:xfrm>
        </p:spPr>
        <p:txBody>
          <a:bodyPr/>
          <a:lstStyle/>
          <a:p>
            <a:pPr algn="ctr"/>
            <a:r>
              <a:rPr lang="ru-RU" sz="3600" dirty="0" smtClean="0">
                <a:solidFill>
                  <a:srgbClr val="C00000"/>
                </a:solidFill>
              </a:rPr>
              <a:t>Стратегия </a:t>
            </a:r>
            <a:r>
              <a:rPr lang="ru-RU" sz="3600" dirty="0">
                <a:solidFill>
                  <a:srgbClr val="C00000"/>
                </a:solidFill>
              </a:rPr>
              <a:t>выполнения заданий </a:t>
            </a:r>
            <a:br>
              <a:rPr lang="ru-RU" sz="3600" dirty="0">
                <a:solidFill>
                  <a:srgbClr val="C00000"/>
                </a:solidFill>
              </a:rPr>
            </a:br>
            <a:r>
              <a:rPr lang="ru-RU" sz="3600" dirty="0" smtClean="0">
                <a:solidFill>
                  <a:srgbClr val="C00000"/>
                </a:solidFill>
              </a:rPr>
              <a:t>письменной и  </a:t>
            </a:r>
            <a:r>
              <a:rPr lang="ru-RU" sz="3600" dirty="0">
                <a:solidFill>
                  <a:srgbClr val="C00000"/>
                </a:solidFill>
              </a:rPr>
              <a:t>устной </a:t>
            </a:r>
            <a:r>
              <a:rPr lang="ru-RU" sz="3600" dirty="0" smtClean="0">
                <a:solidFill>
                  <a:srgbClr val="C00000"/>
                </a:solidFill>
              </a:rPr>
              <a:t>частей.</a:t>
            </a:r>
            <a:endParaRPr lang="ru-RU" sz="3600" dirty="0">
              <a:solidFill>
                <a:srgbClr val="C00000"/>
              </a:solidFill>
            </a:endParaRPr>
          </a:p>
        </p:txBody>
      </p:sp>
    </p:spTree>
    <p:extLst>
      <p:ext uri="{BB962C8B-B14F-4D97-AF65-F5344CB8AC3E}">
        <p14:creationId xmlns:p14="http://schemas.microsoft.com/office/powerpoint/2010/main" val="1843607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7F0ABE2-7FDF-4160-BF28-A7984325EE75}"/>
              </a:ext>
            </a:extLst>
          </p:cNvPr>
          <p:cNvSpPr>
            <a:spLocks noGrp="1"/>
          </p:cNvSpPr>
          <p:nvPr>
            <p:ph type="title"/>
          </p:nvPr>
        </p:nvSpPr>
        <p:spPr>
          <a:xfrm>
            <a:off x="677334" y="609600"/>
            <a:ext cx="8596668" cy="1320800"/>
          </a:xfrm>
        </p:spPr>
        <p:txBody>
          <a:bodyPr>
            <a:normAutofit/>
          </a:bodyPr>
          <a:lstStyle/>
          <a:p>
            <a:r>
              <a:rPr lang="ru-RU" dirty="0">
                <a:solidFill>
                  <a:srgbClr val="C00000"/>
                </a:solidFill>
              </a:rPr>
              <a:t>Задание 2: условный диалог- расспрос</a:t>
            </a:r>
          </a:p>
        </p:txBody>
      </p:sp>
      <p:sp>
        <p:nvSpPr>
          <p:cNvPr id="3" name="Объект 2">
            <a:extLst>
              <a:ext uri="{FF2B5EF4-FFF2-40B4-BE49-F238E27FC236}">
                <a16:creationId xmlns:a16="http://schemas.microsoft.com/office/drawing/2014/main" id="{9DBABCA6-E881-4E6C-9E34-08FB84BA3BE6}"/>
              </a:ext>
            </a:extLst>
          </p:cNvPr>
          <p:cNvSpPr>
            <a:spLocks noGrp="1"/>
          </p:cNvSpPr>
          <p:nvPr>
            <p:ph idx="1"/>
          </p:nvPr>
        </p:nvSpPr>
        <p:spPr>
          <a:blipFill>
            <a:blip r:embed="rId2"/>
            <a:tile tx="0" ty="0" sx="100000" sy="100000" flip="none" algn="tl"/>
          </a:blipFill>
        </p:spPr>
        <p:txBody>
          <a:bodyPr>
            <a:normAutofit/>
          </a:bodyPr>
          <a:lstStyle/>
          <a:p>
            <a:r>
              <a:rPr lang="ru-RU" sz="3200" dirty="0"/>
              <a:t>В задании 2 нужно ответить на вопросы телефонного опроса, которые прозвучат в аудиозаписи. На каждый ответ даётся </a:t>
            </a:r>
            <a:r>
              <a:rPr lang="ru-RU" sz="3200" dirty="0">
                <a:solidFill>
                  <a:srgbClr val="FF0000"/>
                </a:solidFill>
              </a:rPr>
              <a:t>40 секунд </a:t>
            </a:r>
          </a:p>
        </p:txBody>
      </p:sp>
    </p:spTree>
    <p:extLst>
      <p:ext uri="{BB962C8B-B14F-4D97-AF65-F5344CB8AC3E}">
        <p14:creationId xmlns:p14="http://schemas.microsoft.com/office/powerpoint/2010/main" val="1147591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85E17CA-FC42-4DF5-94C8-35B5B376928F}"/>
              </a:ext>
            </a:extLst>
          </p:cNvPr>
          <p:cNvSpPr>
            <a:spLocks noGrp="1"/>
          </p:cNvSpPr>
          <p:nvPr>
            <p:ph type="title"/>
          </p:nvPr>
        </p:nvSpPr>
        <p:spPr>
          <a:xfrm>
            <a:off x="1244600" y="292100"/>
            <a:ext cx="7391400" cy="1028700"/>
          </a:xfrm>
        </p:spPr>
        <p:txBody>
          <a:bodyPr>
            <a:normAutofit fontScale="90000"/>
          </a:bodyPr>
          <a:lstStyle/>
          <a:p>
            <a:r>
              <a:rPr lang="ru-RU" sz="4000" dirty="0">
                <a:solidFill>
                  <a:srgbClr val="C00000"/>
                </a:solidFill>
              </a:rPr>
              <a:t>Стратегия выполнения задания 2</a:t>
            </a:r>
          </a:p>
        </p:txBody>
      </p:sp>
      <p:sp>
        <p:nvSpPr>
          <p:cNvPr id="3" name="Объект 2">
            <a:extLst>
              <a:ext uri="{FF2B5EF4-FFF2-40B4-BE49-F238E27FC236}">
                <a16:creationId xmlns:a16="http://schemas.microsoft.com/office/drawing/2014/main" id="{FF8498BE-CA6A-48EA-A3D8-4A5F09D4ABB2}"/>
              </a:ext>
            </a:extLst>
          </p:cNvPr>
          <p:cNvSpPr>
            <a:spLocks noGrp="1"/>
          </p:cNvSpPr>
          <p:nvPr>
            <p:ph idx="1"/>
          </p:nvPr>
        </p:nvSpPr>
        <p:spPr>
          <a:xfrm>
            <a:off x="677334" y="1727200"/>
            <a:ext cx="8596668" cy="4533899"/>
          </a:xfrm>
          <a:blipFill>
            <a:blip r:embed="rId2"/>
            <a:tile tx="0" ty="0" sx="100000" sy="100000" flip="none" algn="tl"/>
          </a:blipFill>
        </p:spPr>
        <p:txBody>
          <a:bodyPr/>
          <a:lstStyle/>
          <a:p>
            <a:pPr marL="0" indent="0">
              <a:buNone/>
            </a:pPr>
            <a:r>
              <a:rPr lang="ru-RU" dirty="0"/>
              <a:t> </a:t>
            </a:r>
            <a:r>
              <a:rPr lang="en-US" dirty="0"/>
              <a:t>-</a:t>
            </a:r>
            <a:r>
              <a:rPr lang="ru-RU" dirty="0"/>
              <a:t> </a:t>
            </a:r>
            <a:r>
              <a:rPr lang="en-US" dirty="0"/>
              <a:t> </a:t>
            </a:r>
            <a:r>
              <a:rPr lang="ru-RU" sz="3200" dirty="0"/>
              <a:t>Внимательно слушайте вопрос, постарайтесь его запомнить </a:t>
            </a:r>
          </a:p>
          <a:p>
            <a:r>
              <a:rPr lang="ru-RU" sz="3200" dirty="0"/>
              <a:t>Обратите внимание, в каком времени(</a:t>
            </a:r>
            <a:r>
              <a:rPr lang="en-US" sz="3200" dirty="0"/>
              <a:t>tense)</a:t>
            </a:r>
            <a:r>
              <a:rPr lang="ru-RU" sz="3200" dirty="0"/>
              <a:t> задан вопрос </a:t>
            </a:r>
          </a:p>
          <a:p>
            <a:r>
              <a:rPr lang="ru-RU" sz="3200" dirty="0"/>
              <a:t> Используйте короткие и четкие формулировки </a:t>
            </a:r>
          </a:p>
          <a:p>
            <a:r>
              <a:rPr lang="ru-RU" sz="3200" dirty="0"/>
              <a:t>Помните, у Вас есть  40 секунд, чтобы дать развернутый ответ</a:t>
            </a:r>
          </a:p>
        </p:txBody>
      </p:sp>
    </p:spTree>
    <p:extLst>
      <p:ext uri="{BB962C8B-B14F-4D97-AF65-F5344CB8AC3E}">
        <p14:creationId xmlns:p14="http://schemas.microsoft.com/office/powerpoint/2010/main" val="41468726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783121F-E1A5-409A-8563-A028260BDCE1}"/>
              </a:ext>
            </a:extLst>
          </p:cNvPr>
          <p:cNvSpPr>
            <a:spLocks noGrp="1"/>
          </p:cNvSpPr>
          <p:nvPr>
            <p:ph type="title"/>
          </p:nvPr>
        </p:nvSpPr>
        <p:spPr>
          <a:xfrm>
            <a:off x="1117600" y="609600"/>
            <a:ext cx="8156402" cy="1320800"/>
          </a:xfrm>
        </p:spPr>
        <p:txBody>
          <a:bodyPr>
            <a:normAutofit/>
          </a:bodyPr>
          <a:lstStyle/>
          <a:p>
            <a:r>
              <a:rPr lang="ru-RU" sz="4000" dirty="0">
                <a:solidFill>
                  <a:srgbClr val="C00000"/>
                </a:solidFill>
              </a:rPr>
              <a:t>Что оценивается в задании 2</a:t>
            </a:r>
          </a:p>
        </p:txBody>
      </p:sp>
      <p:sp>
        <p:nvSpPr>
          <p:cNvPr id="3" name="Объект 2">
            <a:extLst>
              <a:ext uri="{FF2B5EF4-FFF2-40B4-BE49-F238E27FC236}">
                <a16:creationId xmlns:a16="http://schemas.microsoft.com/office/drawing/2014/main" id="{21F12F40-AE01-43A6-B1B0-550388C0B8DB}"/>
              </a:ext>
            </a:extLst>
          </p:cNvPr>
          <p:cNvSpPr>
            <a:spLocks noGrp="1"/>
          </p:cNvSpPr>
          <p:nvPr>
            <p:ph idx="1"/>
          </p:nvPr>
        </p:nvSpPr>
        <p:spPr>
          <a:xfrm>
            <a:off x="508000" y="2160589"/>
            <a:ext cx="8766002" cy="3880773"/>
          </a:xfrm>
          <a:blipFill>
            <a:blip r:embed="rId2"/>
            <a:tile tx="0" ty="0" sx="100000" sy="100000" flip="none" algn="tl"/>
          </a:blipFill>
        </p:spPr>
        <p:txBody>
          <a:bodyPr>
            <a:normAutofit/>
          </a:bodyPr>
          <a:lstStyle/>
          <a:p>
            <a:r>
              <a:rPr lang="ru-RU" sz="3200" dirty="0"/>
              <a:t>-Коммуникативная составляющая ответа </a:t>
            </a:r>
          </a:p>
          <a:p>
            <a:r>
              <a:rPr lang="ru-RU" sz="3200" dirty="0"/>
              <a:t>Полнота ответа </a:t>
            </a:r>
          </a:p>
          <a:p>
            <a:r>
              <a:rPr lang="ru-RU" sz="3200" dirty="0"/>
              <a:t>Допускаются лексические, грамматические и фонетические погрешности, не затрудняющие восприятие</a:t>
            </a:r>
          </a:p>
        </p:txBody>
      </p:sp>
    </p:spTree>
    <p:extLst>
      <p:ext uri="{BB962C8B-B14F-4D97-AF65-F5344CB8AC3E}">
        <p14:creationId xmlns:p14="http://schemas.microsoft.com/office/powerpoint/2010/main" val="32177212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1AA6339-5D56-465C-9556-65B5F662812A}"/>
              </a:ext>
            </a:extLst>
          </p:cNvPr>
          <p:cNvSpPr>
            <a:spLocks noGrp="1"/>
          </p:cNvSpPr>
          <p:nvPr>
            <p:ph type="title"/>
          </p:nvPr>
        </p:nvSpPr>
        <p:spPr>
          <a:xfrm>
            <a:off x="2184400" y="355600"/>
            <a:ext cx="6413500" cy="977900"/>
          </a:xfrm>
        </p:spPr>
        <p:txBody>
          <a:bodyPr>
            <a:normAutofit fontScale="90000"/>
          </a:bodyPr>
          <a:lstStyle/>
          <a:p>
            <a:r>
              <a:rPr lang="ru-RU" sz="4000" dirty="0">
                <a:solidFill>
                  <a:srgbClr val="C00000"/>
                </a:solidFill>
              </a:rPr>
              <a:t>Задание 2. Оценивание</a:t>
            </a:r>
            <a:br>
              <a:rPr lang="ru-RU" sz="4000" dirty="0">
                <a:solidFill>
                  <a:srgbClr val="C00000"/>
                </a:solidFill>
              </a:rPr>
            </a:br>
            <a:endParaRPr lang="ru-RU" sz="4000" dirty="0">
              <a:solidFill>
                <a:srgbClr val="C00000"/>
              </a:solidFill>
            </a:endParaRPr>
          </a:p>
        </p:txBody>
      </p:sp>
      <p:pic>
        <p:nvPicPr>
          <p:cNvPr id="4" name="Объект 3">
            <a:extLst>
              <a:ext uri="{FF2B5EF4-FFF2-40B4-BE49-F238E27FC236}">
                <a16:creationId xmlns:a16="http://schemas.microsoft.com/office/drawing/2014/main" id="{B0A9B7DB-F9C6-4387-88C0-6CA8519FF782}"/>
              </a:ext>
            </a:extLst>
          </p:cNvPr>
          <p:cNvPicPr>
            <a:picLocks noGrp="1" noChangeAspect="1"/>
          </p:cNvPicPr>
          <p:nvPr>
            <p:ph idx="1"/>
          </p:nvPr>
        </p:nvPicPr>
        <p:blipFill>
          <a:blip r:embed="rId3"/>
          <a:stretch>
            <a:fillRect/>
          </a:stretch>
        </p:blipFill>
        <p:spPr>
          <a:xfrm>
            <a:off x="1013516" y="1155700"/>
            <a:ext cx="7975806" cy="5245100"/>
          </a:xfrm>
          <a:prstGeom prst="rect">
            <a:avLst/>
          </a:prstGeom>
          <a:blipFill>
            <a:blip r:embed="rId4"/>
            <a:tile tx="0" ty="0" sx="100000" sy="100000" flip="none" algn="tl"/>
          </a:blipFill>
        </p:spPr>
      </p:pic>
    </p:spTree>
    <p:extLst>
      <p:ext uri="{BB962C8B-B14F-4D97-AF65-F5344CB8AC3E}">
        <p14:creationId xmlns:p14="http://schemas.microsoft.com/office/powerpoint/2010/main" val="2446285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579C1B9-BE51-4C98-9B24-8BDFB2F4910D}"/>
              </a:ext>
            </a:extLst>
          </p:cNvPr>
          <p:cNvSpPr>
            <a:spLocks noGrp="1"/>
          </p:cNvSpPr>
          <p:nvPr>
            <p:ph type="title"/>
          </p:nvPr>
        </p:nvSpPr>
        <p:spPr>
          <a:xfrm>
            <a:off x="1371600" y="609600"/>
            <a:ext cx="7902402" cy="1320800"/>
          </a:xfrm>
        </p:spPr>
        <p:txBody>
          <a:bodyPr/>
          <a:lstStyle/>
          <a:p>
            <a:r>
              <a:rPr lang="ru-RU" sz="4000" dirty="0">
                <a:solidFill>
                  <a:srgbClr val="C00000"/>
                </a:solidFill>
              </a:rPr>
              <a:t>Задание 2:</a:t>
            </a:r>
            <a:r>
              <a:rPr lang="en-US" sz="4000" dirty="0">
                <a:solidFill>
                  <a:srgbClr val="C00000"/>
                </a:solidFill>
              </a:rPr>
              <a:t>exercises to prepar</a:t>
            </a:r>
            <a:r>
              <a:rPr lang="en-US" dirty="0">
                <a:solidFill>
                  <a:srgbClr val="C00000"/>
                </a:solidFill>
              </a:rPr>
              <a:t>e</a:t>
            </a:r>
            <a:r>
              <a:rPr lang="ru-RU" dirty="0">
                <a:solidFill>
                  <a:srgbClr val="C00000"/>
                </a:solidFill>
              </a:rPr>
              <a:t> </a:t>
            </a:r>
          </a:p>
        </p:txBody>
      </p:sp>
      <p:sp>
        <p:nvSpPr>
          <p:cNvPr id="3" name="Объект 2">
            <a:extLst>
              <a:ext uri="{FF2B5EF4-FFF2-40B4-BE49-F238E27FC236}">
                <a16:creationId xmlns:a16="http://schemas.microsoft.com/office/drawing/2014/main" id="{246EC69E-69D7-4EA2-87F0-AB65584604BD}"/>
              </a:ext>
            </a:extLst>
          </p:cNvPr>
          <p:cNvSpPr>
            <a:spLocks noGrp="1"/>
          </p:cNvSpPr>
          <p:nvPr>
            <p:ph idx="1"/>
          </p:nvPr>
        </p:nvSpPr>
        <p:spPr>
          <a:blipFill>
            <a:blip r:embed="rId3"/>
            <a:tile tx="0" ty="0" sx="100000" sy="100000" flip="none" algn="tl"/>
          </a:blipFill>
        </p:spPr>
        <p:txBody>
          <a:bodyPr>
            <a:normAutofit/>
          </a:bodyPr>
          <a:lstStyle/>
          <a:p>
            <a:r>
              <a:rPr lang="en-US" sz="3200" dirty="0"/>
              <a:t>Matching ’’Question-Answer’’ </a:t>
            </a:r>
          </a:p>
          <a:p>
            <a:r>
              <a:rPr lang="en-US" sz="3200" dirty="0" smtClean="0"/>
              <a:t>Using </a:t>
            </a:r>
            <a:r>
              <a:rPr lang="en-US" sz="3200" dirty="0"/>
              <a:t>pictures as a discussion stimulus </a:t>
            </a:r>
          </a:p>
          <a:p>
            <a:r>
              <a:rPr lang="en-US" sz="3200" dirty="0"/>
              <a:t>Interviews (pair-work) </a:t>
            </a:r>
          </a:p>
          <a:p>
            <a:r>
              <a:rPr lang="en-US" sz="3200" dirty="0" smtClean="0"/>
              <a:t>Role-playing </a:t>
            </a:r>
            <a:r>
              <a:rPr lang="en-US" sz="3200" dirty="0"/>
              <a:t>situations</a:t>
            </a:r>
          </a:p>
          <a:p>
            <a:endParaRPr lang="ru-RU" dirty="0"/>
          </a:p>
        </p:txBody>
      </p:sp>
    </p:spTree>
    <p:extLst>
      <p:ext uri="{BB962C8B-B14F-4D97-AF65-F5344CB8AC3E}">
        <p14:creationId xmlns:p14="http://schemas.microsoft.com/office/powerpoint/2010/main" val="29536965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78EE33B-0497-47AE-97A6-0356002B16AB}"/>
              </a:ext>
            </a:extLst>
          </p:cNvPr>
          <p:cNvSpPr>
            <a:spLocks noGrp="1"/>
          </p:cNvSpPr>
          <p:nvPr>
            <p:ph type="title"/>
          </p:nvPr>
        </p:nvSpPr>
        <p:spPr>
          <a:xfrm>
            <a:off x="1892300" y="609600"/>
            <a:ext cx="7381702" cy="1320800"/>
          </a:xfrm>
        </p:spPr>
        <p:txBody>
          <a:bodyPr>
            <a:normAutofit/>
          </a:bodyPr>
          <a:lstStyle/>
          <a:p>
            <a:r>
              <a:rPr lang="ru-RU" sz="4000" dirty="0">
                <a:solidFill>
                  <a:srgbClr val="C00000"/>
                </a:solidFill>
              </a:rPr>
              <a:t>Типичные проблемы</a:t>
            </a:r>
            <a:r>
              <a:rPr lang="ru-RU" sz="4000" dirty="0"/>
              <a:t/>
            </a:r>
            <a:br>
              <a:rPr lang="ru-RU" sz="4000" dirty="0"/>
            </a:br>
            <a:endParaRPr lang="ru-RU" sz="4000" dirty="0"/>
          </a:p>
        </p:txBody>
      </p:sp>
      <p:sp>
        <p:nvSpPr>
          <p:cNvPr id="3" name="Объект 2">
            <a:extLst>
              <a:ext uri="{FF2B5EF4-FFF2-40B4-BE49-F238E27FC236}">
                <a16:creationId xmlns:a16="http://schemas.microsoft.com/office/drawing/2014/main" id="{7F8FBC0B-C5D5-4F01-93A6-BB7F02C09553}"/>
              </a:ext>
            </a:extLst>
          </p:cNvPr>
          <p:cNvSpPr>
            <a:spLocks noGrp="1"/>
          </p:cNvSpPr>
          <p:nvPr>
            <p:ph idx="1"/>
          </p:nvPr>
        </p:nvSpPr>
        <p:spPr>
          <a:xfrm>
            <a:off x="482600" y="2160589"/>
            <a:ext cx="8791402" cy="3880773"/>
          </a:xfrm>
          <a:blipFill>
            <a:blip r:embed="rId2"/>
            <a:tile tx="0" ty="0" sx="100000" sy="100000" flip="none" algn="tl"/>
          </a:blipFill>
        </p:spPr>
        <p:txBody>
          <a:bodyPr>
            <a:normAutofit fontScale="92500" lnSpcReduction="20000"/>
          </a:bodyPr>
          <a:lstStyle/>
          <a:p>
            <a:r>
              <a:rPr lang="ru-RU" sz="3200" dirty="0"/>
              <a:t>Ученики дают краткий ответ на вопрос</a:t>
            </a:r>
          </a:p>
          <a:p>
            <a:r>
              <a:rPr lang="ru-RU" sz="3200" dirty="0"/>
              <a:t>Ученики не отвечают на поставленный вопрос, пытаясь подменить ответ на вопрос  заранее заученным высказыванием («</a:t>
            </a:r>
            <a:r>
              <a:rPr lang="ru-RU" sz="3200" dirty="0" err="1"/>
              <a:t>топиком</a:t>
            </a:r>
            <a:r>
              <a:rPr lang="ru-RU" sz="3200" dirty="0"/>
              <a:t>»)</a:t>
            </a:r>
          </a:p>
          <a:p>
            <a:r>
              <a:rPr lang="ru-RU" sz="3200" dirty="0"/>
              <a:t>Ученики отвечают излишне подробно, не  укладываясь в отведённое время.</a:t>
            </a:r>
          </a:p>
          <a:p>
            <a:r>
              <a:rPr lang="ru-RU" sz="3200" dirty="0"/>
              <a:t>Ученики не понимают прозвучавшего вопроса вообще</a:t>
            </a:r>
          </a:p>
          <a:p>
            <a:endParaRPr lang="ru-RU" dirty="0"/>
          </a:p>
        </p:txBody>
      </p:sp>
    </p:spTree>
    <p:extLst>
      <p:ext uri="{BB962C8B-B14F-4D97-AF65-F5344CB8AC3E}">
        <p14:creationId xmlns:p14="http://schemas.microsoft.com/office/powerpoint/2010/main" val="31473796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09600"/>
            <a:ext cx="8596668" cy="897924"/>
          </a:xfrm>
        </p:spPr>
        <p:txBody>
          <a:bodyPr>
            <a:normAutofit fontScale="90000"/>
          </a:bodyPr>
          <a:lstStyle/>
          <a:p>
            <a:r>
              <a:rPr lang="ru-RU" altLang="ru-RU" b="1" dirty="0">
                <a:solidFill>
                  <a:srgbClr val="333333"/>
                </a:solidFill>
                <a:latin typeface="Times New Roman Bold"/>
              </a:rPr>
              <a:t>Дайте развернутый ответ.</a:t>
            </a:r>
            <a:r>
              <a:rPr lang="ru-RU" altLang="ru-RU" sz="4400" dirty="0">
                <a:solidFill>
                  <a:schemeClr val="tx1"/>
                </a:solidFill>
                <a:latin typeface="Arial" panose="020B0604020202020204" pitchFamily="34" charset="0"/>
              </a:rPr>
              <a:t/>
            </a:r>
            <a:br>
              <a:rPr lang="ru-RU" altLang="ru-RU" sz="4400" dirty="0">
                <a:solidFill>
                  <a:schemeClr val="tx1"/>
                </a:solidFill>
                <a:latin typeface="Arial" panose="020B0604020202020204" pitchFamily="34" charset="0"/>
              </a:rPr>
            </a:br>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1216018269"/>
              </p:ext>
            </p:extLst>
          </p:nvPr>
        </p:nvGraphicFramePr>
        <p:xfrm>
          <a:off x="587247" y="1883989"/>
          <a:ext cx="8596312" cy="2506980"/>
        </p:xfrm>
        <a:graphic>
          <a:graphicData uri="http://schemas.openxmlformats.org/drawingml/2006/table">
            <a:tbl>
              <a:tblPr/>
              <a:tblGrid>
                <a:gridCol w="8596312">
                  <a:extLst>
                    <a:ext uri="{9D8B030D-6E8A-4147-A177-3AD203B41FA5}">
                      <a16:colId xmlns:a16="http://schemas.microsoft.com/office/drawing/2014/main" val="1007805589"/>
                    </a:ext>
                  </a:extLst>
                </a:gridCol>
              </a:tblGrid>
              <a:tr h="0">
                <a:tc>
                  <a:txBody>
                    <a:bodyPr/>
                    <a:lstStyle/>
                    <a:p>
                      <a:pPr algn="just"/>
                      <a:r>
                        <a:rPr lang="en-US" b="1" i="0" dirty="0">
                          <a:effectLst/>
                          <a:latin typeface="Times New Roman" panose="02020603050405020304" pitchFamily="18" charset="0"/>
                        </a:rPr>
                        <a:t>Task 3. You are going to give a talk about your school holidays. You will have to start in 1.5 minutes and speak for not more than 2 minutes (10–12 sentences). Remember to say:</a:t>
                      </a:r>
                      <a:endParaRPr lang="en-US" b="0" i="0" dirty="0">
                        <a:effectLst/>
                        <a:latin typeface="Times New Roman" panose="02020603050405020304" pitchFamily="18" charset="0"/>
                      </a:endParaRPr>
                    </a:p>
                    <a:p>
                      <a:pPr>
                        <a:buFont typeface="Arial" panose="020B0604020202020204" pitchFamily="34" charset="0"/>
                        <a:buChar char="•"/>
                      </a:pPr>
                      <a:r>
                        <a:rPr lang="en-US" dirty="0">
                          <a:effectLst/>
                        </a:rPr>
                        <a:t>when you have school holidays;</a:t>
                      </a:r>
                    </a:p>
                    <a:p>
                      <a:pPr>
                        <a:buFont typeface="Arial" panose="020B0604020202020204" pitchFamily="34" charset="0"/>
                        <a:buChar char="•"/>
                      </a:pPr>
                      <a:r>
                        <a:rPr lang="en-US" dirty="0">
                          <a:effectLst/>
                        </a:rPr>
                        <a:t>what school holidays you would make longer, and why;</a:t>
                      </a:r>
                    </a:p>
                    <a:p>
                      <a:pPr>
                        <a:buFont typeface="Arial" panose="020B0604020202020204" pitchFamily="34" charset="0"/>
                        <a:buChar char="•"/>
                      </a:pPr>
                      <a:r>
                        <a:rPr lang="en-US" dirty="0">
                          <a:effectLst/>
                        </a:rPr>
                        <a:t>what you enjoy doing during your school holidays;</a:t>
                      </a:r>
                    </a:p>
                    <a:p>
                      <a:pPr>
                        <a:buFont typeface="Arial" panose="020B0604020202020204" pitchFamily="34" charset="0"/>
                        <a:buChar char="•"/>
                      </a:pPr>
                      <a:r>
                        <a:rPr lang="en-US" dirty="0">
                          <a:effectLst/>
                        </a:rPr>
                        <a:t>what your attitude to school holidays is.</a:t>
                      </a:r>
                    </a:p>
                    <a:p>
                      <a:pPr algn="just"/>
                      <a:r>
                        <a:rPr lang="en-US" b="1" i="0" dirty="0">
                          <a:effectLst/>
                          <a:latin typeface="Times New Roman" panose="02020603050405020304" pitchFamily="18" charset="0"/>
                        </a:rPr>
                        <a:t> </a:t>
                      </a:r>
                      <a:endParaRPr lang="en-US" b="0" i="0" dirty="0">
                        <a:effectLst/>
                        <a:latin typeface="Times New Roman" panose="02020603050405020304" pitchFamily="18" charset="0"/>
                      </a:endParaRPr>
                    </a:p>
                    <a:p>
                      <a:pPr algn="just"/>
                      <a:r>
                        <a:rPr lang="en-US" b="1" i="0" dirty="0">
                          <a:effectLst/>
                          <a:latin typeface="Times New Roman" panose="02020603050405020304" pitchFamily="18" charset="0"/>
                        </a:rPr>
                        <a:t>You have to talk continuously.</a:t>
                      </a:r>
                      <a:endParaRPr lang="en-US" b="0" i="0" dirty="0">
                        <a:effectLst/>
                        <a:latin typeface="Times New Roman" panose="02020603050405020304" pitchFamily="18" charset="0"/>
                      </a:endParaRPr>
                    </a:p>
                  </a:txBody>
                  <a:tcPr marL="19050" marR="19050" marT="19050" marB="19050">
                    <a:lnL>
                      <a:noFill/>
                    </a:lnL>
                    <a:lnR>
                      <a:noFill/>
                    </a:lnR>
                    <a:lnT>
                      <a:noFill/>
                    </a:lnT>
                    <a:lnB>
                      <a:noFill/>
                    </a:lnB>
                    <a:solidFill>
                      <a:srgbClr val="FFFFFF"/>
                    </a:solidFill>
                  </a:tcPr>
                </a:tc>
                <a:extLst>
                  <a:ext uri="{0D108BD9-81ED-4DB2-BD59-A6C34878D82A}">
                    <a16:rowId xmlns:a16="http://schemas.microsoft.com/office/drawing/2014/main" val="524486938"/>
                  </a:ext>
                </a:extLst>
              </a:tr>
            </a:tbl>
          </a:graphicData>
        </a:graphic>
      </p:graphicFrame>
    </p:spTree>
    <p:extLst>
      <p:ext uri="{BB962C8B-B14F-4D97-AF65-F5344CB8AC3E}">
        <p14:creationId xmlns:p14="http://schemas.microsoft.com/office/powerpoint/2010/main" val="30272847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D8CF6BC-DD59-4FC5-913A-C1BBD8EFB398}"/>
              </a:ext>
            </a:extLst>
          </p:cNvPr>
          <p:cNvSpPr>
            <a:spLocks noGrp="1"/>
          </p:cNvSpPr>
          <p:nvPr>
            <p:ph type="title"/>
          </p:nvPr>
        </p:nvSpPr>
        <p:spPr>
          <a:xfrm>
            <a:off x="3187700" y="228600"/>
            <a:ext cx="6086302" cy="927100"/>
          </a:xfrm>
        </p:spPr>
        <p:txBody>
          <a:bodyPr>
            <a:normAutofit/>
          </a:bodyPr>
          <a:lstStyle/>
          <a:p>
            <a:r>
              <a:rPr lang="ru-RU" sz="4000" dirty="0">
                <a:solidFill>
                  <a:srgbClr val="C00000"/>
                </a:solidFill>
              </a:rPr>
              <a:t>Задание 3</a:t>
            </a:r>
          </a:p>
        </p:txBody>
      </p:sp>
      <p:sp>
        <p:nvSpPr>
          <p:cNvPr id="3" name="Объект 2">
            <a:extLst>
              <a:ext uri="{FF2B5EF4-FFF2-40B4-BE49-F238E27FC236}">
                <a16:creationId xmlns:a16="http://schemas.microsoft.com/office/drawing/2014/main" id="{349C1905-E24F-44E9-97BF-3F718433C596}"/>
              </a:ext>
            </a:extLst>
          </p:cNvPr>
          <p:cNvSpPr>
            <a:spLocks noGrp="1"/>
          </p:cNvSpPr>
          <p:nvPr>
            <p:ph idx="1"/>
          </p:nvPr>
        </p:nvSpPr>
        <p:spPr>
          <a:xfrm>
            <a:off x="571500" y="1155700"/>
            <a:ext cx="8547100" cy="5245099"/>
          </a:xfrm>
          <a:blipFill>
            <a:blip r:embed="rId2"/>
            <a:tile tx="0" ty="0" sx="100000" sy="100000" flip="none" algn="tl"/>
          </a:blipFill>
        </p:spPr>
        <p:txBody>
          <a:bodyPr/>
          <a:lstStyle/>
          <a:p>
            <a:r>
              <a:rPr lang="ru-RU" sz="3200" dirty="0"/>
              <a:t>В задании 3 нужно составить </a:t>
            </a:r>
            <a:r>
              <a:rPr lang="ru-RU" sz="3200" dirty="0">
                <a:solidFill>
                  <a:srgbClr val="FF0000"/>
                </a:solidFill>
              </a:rPr>
              <a:t>монолог</a:t>
            </a:r>
            <a:r>
              <a:rPr lang="ru-RU" sz="3200" dirty="0"/>
              <a:t> на заданную тему. В задании даны опоры. </a:t>
            </a:r>
          </a:p>
          <a:p>
            <a:r>
              <a:rPr lang="ru-RU" sz="3200" dirty="0"/>
              <a:t> На подготовку отводится </a:t>
            </a:r>
            <a:r>
              <a:rPr lang="ru-RU" sz="3200" dirty="0">
                <a:solidFill>
                  <a:srgbClr val="FF0000"/>
                </a:solidFill>
              </a:rPr>
              <a:t>1,5 минуты</a:t>
            </a:r>
          </a:p>
          <a:p>
            <a:r>
              <a:rPr lang="ru-RU" sz="3200" dirty="0"/>
              <a:t>На сам монолог- </a:t>
            </a:r>
            <a:r>
              <a:rPr lang="ru-RU" sz="3200" dirty="0">
                <a:solidFill>
                  <a:srgbClr val="FF0000"/>
                </a:solidFill>
              </a:rPr>
              <a:t>2 минуты</a:t>
            </a:r>
            <a:r>
              <a:rPr lang="ru-RU" sz="3200" dirty="0"/>
              <a:t>. В помощь ученикам дана картинка-стимул.</a:t>
            </a:r>
          </a:p>
          <a:p>
            <a:endParaRPr lang="ru-RU" dirty="0"/>
          </a:p>
        </p:txBody>
      </p:sp>
    </p:spTree>
    <p:extLst>
      <p:ext uri="{BB962C8B-B14F-4D97-AF65-F5344CB8AC3E}">
        <p14:creationId xmlns:p14="http://schemas.microsoft.com/office/powerpoint/2010/main" val="8301652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DA6E7C6-BA05-45A6-860C-02DB0839ECBE}"/>
              </a:ext>
            </a:extLst>
          </p:cNvPr>
          <p:cNvSpPr>
            <a:spLocks noGrp="1"/>
          </p:cNvSpPr>
          <p:nvPr>
            <p:ph type="title"/>
          </p:nvPr>
        </p:nvSpPr>
        <p:spPr>
          <a:xfrm>
            <a:off x="1333500" y="139701"/>
            <a:ext cx="7940502" cy="838199"/>
          </a:xfrm>
        </p:spPr>
        <p:txBody>
          <a:bodyPr/>
          <a:lstStyle/>
          <a:p>
            <a:r>
              <a:rPr lang="ru-RU" dirty="0">
                <a:solidFill>
                  <a:srgbClr val="C00000"/>
                </a:solidFill>
              </a:rPr>
              <a:t>Стратегии выполнения задания 3</a:t>
            </a:r>
          </a:p>
        </p:txBody>
      </p:sp>
      <p:sp>
        <p:nvSpPr>
          <p:cNvPr id="3" name="Объект 2">
            <a:extLst>
              <a:ext uri="{FF2B5EF4-FFF2-40B4-BE49-F238E27FC236}">
                <a16:creationId xmlns:a16="http://schemas.microsoft.com/office/drawing/2014/main" id="{C8025FDB-2E70-44ED-BBB6-69E6581A2106}"/>
              </a:ext>
            </a:extLst>
          </p:cNvPr>
          <p:cNvSpPr>
            <a:spLocks noGrp="1"/>
          </p:cNvSpPr>
          <p:nvPr>
            <p:ph idx="1"/>
          </p:nvPr>
        </p:nvSpPr>
        <p:spPr>
          <a:xfrm>
            <a:off x="533400" y="977900"/>
            <a:ext cx="8547100" cy="5638799"/>
          </a:xfrm>
          <a:blipFill>
            <a:blip r:embed="rId2"/>
            <a:tile tx="0" ty="0" sx="100000" sy="100000" flip="none" algn="tl"/>
          </a:blipFill>
        </p:spPr>
        <p:txBody>
          <a:bodyPr>
            <a:normAutofit/>
          </a:bodyPr>
          <a:lstStyle/>
          <a:p>
            <a:r>
              <a:rPr lang="ru-RU" sz="2000" dirty="0" smtClean="0"/>
              <a:t>Начинайте </a:t>
            </a:r>
            <a:r>
              <a:rPr lang="ru-RU" sz="2000" dirty="0"/>
              <a:t>свое высказывание с представления темы (вступления). Тема указана в формулировке задания </a:t>
            </a:r>
          </a:p>
          <a:p>
            <a:r>
              <a:rPr lang="ru-RU" sz="2000" dirty="0"/>
              <a:t>Стройте высказывание в соответствии с предложенным планом, для того чтобы обеспечить логичность высказывания </a:t>
            </a:r>
          </a:p>
          <a:p>
            <a:r>
              <a:rPr lang="ru-RU" sz="2000" dirty="0"/>
              <a:t>Используйте средства логической связи </a:t>
            </a:r>
          </a:p>
          <a:p>
            <a:r>
              <a:rPr lang="ru-RU" sz="2000" dirty="0"/>
              <a:t>Предлагайте развернутую аргументацию (3-4 аргументы на каждый пункт плана)  </a:t>
            </a:r>
          </a:p>
          <a:p>
            <a:r>
              <a:rPr lang="ru-RU" sz="2000" dirty="0"/>
              <a:t> Не давайте избыточную информацию, не относящуюся к теме высказывания</a:t>
            </a:r>
          </a:p>
          <a:p>
            <a:r>
              <a:rPr lang="ru-RU" sz="2000" dirty="0"/>
              <a:t>Отвечайте на поставленные вопросы, а не воспроизводите заученный «топик» </a:t>
            </a:r>
          </a:p>
          <a:p>
            <a:r>
              <a:rPr lang="ru-RU" sz="2000" dirty="0"/>
              <a:t>Старайтесь не использовать слишком сложные грамматические конструкции</a:t>
            </a:r>
          </a:p>
          <a:p>
            <a:endParaRPr lang="ru-RU" dirty="0"/>
          </a:p>
        </p:txBody>
      </p:sp>
    </p:spTree>
    <p:extLst>
      <p:ext uri="{BB962C8B-B14F-4D97-AF65-F5344CB8AC3E}">
        <p14:creationId xmlns:p14="http://schemas.microsoft.com/office/powerpoint/2010/main" val="15684556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3E300BF-B78A-4969-AC51-1F01D832F9C3}"/>
              </a:ext>
            </a:extLst>
          </p:cNvPr>
          <p:cNvSpPr>
            <a:spLocks noGrp="1"/>
          </p:cNvSpPr>
          <p:nvPr>
            <p:ph type="title"/>
          </p:nvPr>
        </p:nvSpPr>
        <p:spPr>
          <a:xfrm>
            <a:off x="1511300" y="177800"/>
            <a:ext cx="7762702" cy="635000"/>
          </a:xfrm>
        </p:spPr>
        <p:txBody>
          <a:bodyPr>
            <a:normAutofit fontScale="90000"/>
          </a:bodyPr>
          <a:lstStyle/>
          <a:p>
            <a:r>
              <a:rPr lang="ru-RU" dirty="0">
                <a:solidFill>
                  <a:srgbClr val="C00000"/>
                </a:solidFill>
              </a:rPr>
              <a:t>Что оценивается в задании 3 </a:t>
            </a:r>
          </a:p>
        </p:txBody>
      </p:sp>
      <p:sp>
        <p:nvSpPr>
          <p:cNvPr id="3" name="Объект 2">
            <a:extLst>
              <a:ext uri="{FF2B5EF4-FFF2-40B4-BE49-F238E27FC236}">
                <a16:creationId xmlns:a16="http://schemas.microsoft.com/office/drawing/2014/main" id="{E62D9692-57A8-424E-9627-B72ABDFF38E7}"/>
              </a:ext>
            </a:extLst>
          </p:cNvPr>
          <p:cNvSpPr>
            <a:spLocks noGrp="1"/>
          </p:cNvSpPr>
          <p:nvPr>
            <p:ph idx="1"/>
          </p:nvPr>
        </p:nvSpPr>
        <p:spPr>
          <a:xfrm>
            <a:off x="508000" y="812800"/>
            <a:ext cx="8623300" cy="5651499"/>
          </a:xfrm>
          <a:blipFill>
            <a:blip r:embed="rId2"/>
            <a:tile tx="0" ty="0" sx="100000" sy="100000" flip="none" algn="tl"/>
          </a:blipFill>
        </p:spPr>
        <p:txBody>
          <a:bodyPr>
            <a:normAutofit/>
          </a:bodyPr>
          <a:lstStyle/>
          <a:p>
            <a:r>
              <a:rPr lang="ru-RU" sz="2800" dirty="0"/>
              <a:t>Решение коммуникативной задачи – даны развернутые ответы на все вопросы – 3 балла </a:t>
            </a:r>
            <a:r>
              <a:rPr lang="en-US" sz="2800" dirty="0"/>
              <a:t>max</a:t>
            </a:r>
            <a:r>
              <a:rPr lang="ru-RU" sz="2800" dirty="0"/>
              <a:t>  </a:t>
            </a:r>
          </a:p>
          <a:p>
            <a:r>
              <a:rPr lang="ru-RU" sz="2800" dirty="0"/>
              <a:t>Организация высказывания – наличие вступительной и заключительной фразы, завершенность высказывания, правильное использование средств логической связи – 2 балла </a:t>
            </a:r>
            <a:r>
              <a:rPr lang="en-US" sz="2800" dirty="0"/>
              <a:t>max</a:t>
            </a:r>
            <a:r>
              <a:rPr lang="ru-RU" sz="2800" dirty="0"/>
              <a:t> </a:t>
            </a:r>
          </a:p>
          <a:p>
            <a:r>
              <a:rPr lang="ru-RU" sz="2800" dirty="0"/>
              <a:t>Языковое оформление – 2 балла</a:t>
            </a:r>
            <a:r>
              <a:rPr lang="en-US" sz="2800" dirty="0"/>
              <a:t> max</a:t>
            </a:r>
            <a:r>
              <a:rPr lang="ru-RU" sz="2800" dirty="0"/>
              <a:t> – допускается не более ЧЕТЫРЕХ негрубых  лексико-грамматических И/ИЛИ не более ТРЕХ негрубых фонетических ошибок</a:t>
            </a:r>
          </a:p>
          <a:p>
            <a:endParaRPr lang="ru-RU" dirty="0"/>
          </a:p>
        </p:txBody>
      </p:sp>
    </p:spTree>
    <p:extLst>
      <p:ext uri="{BB962C8B-B14F-4D97-AF65-F5344CB8AC3E}">
        <p14:creationId xmlns:p14="http://schemas.microsoft.com/office/powerpoint/2010/main" val="30521231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rotWithShape="1">
          <a:blip r:embed="rId2"/>
          <a:srcRect l="15373" t="17770" r="34844" b="7736"/>
          <a:stretch/>
        </p:blipFill>
        <p:spPr>
          <a:xfrm>
            <a:off x="494270" y="395416"/>
            <a:ext cx="9613557" cy="6120714"/>
          </a:xfrm>
          <a:prstGeom prst="rect">
            <a:avLst/>
          </a:prstGeom>
        </p:spPr>
      </p:pic>
    </p:spTree>
    <p:extLst>
      <p:ext uri="{BB962C8B-B14F-4D97-AF65-F5344CB8AC3E}">
        <p14:creationId xmlns:p14="http://schemas.microsoft.com/office/powerpoint/2010/main" val="16505339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A6C92FB-56F9-4F0C-8990-F3CD019711BD}"/>
              </a:ext>
            </a:extLst>
          </p:cNvPr>
          <p:cNvSpPr>
            <a:spLocks noGrp="1"/>
          </p:cNvSpPr>
          <p:nvPr>
            <p:ph type="title"/>
          </p:nvPr>
        </p:nvSpPr>
        <p:spPr>
          <a:xfrm>
            <a:off x="2819400" y="190500"/>
            <a:ext cx="6454602" cy="787400"/>
          </a:xfrm>
        </p:spPr>
        <p:txBody>
          <a:bodyPr>
            <a:normAutofit/>
          </a:bodyPr>
          <a:lstStyle/>
          <a:p>
            <a:r>
              <a:rPr lang="ru-RU" sz="4000" dirty="0">
                <a:solidFill>
                  <a:srgbClr val="C00000"/>
                </a:solidFill>
              </a:rPr>
              <a:t>Типичные ошибки</a:t>
            </a:r>
          </a:p>
        </p:txBody>
      </p:sp>
      <p:sp>
        <p:nvSpPr>
          <p:cNvPr id="3" name="Объект 2">
            <a:extLst>
              <a:ext uri="{FF2B5EF4-FFF2-40B4-BE49-F238E27FC236}">
                <a16:creationId xmlns:a16="http://schemas.microsoft.com/office/drawing/2014/main" id="{D107D87E-A371-4A4D-BF42-4C662E5E235B}"/>
              </a:ext>
            </a:extLst>
          </p:cNvPr>
          <p:cNvSpPr>
            <a:spLocks noGrp="1"/>
          </p:cNvSpPr>
          <p:nvPr>
            <p:ph idx="1"/>
          </p:nvPr>
        </p:nvSpPr>
        <p:spPr>
          <a:xfrm>
            <a:off x="677334" y="1155701"/>
            <a:ext cx="8596668" cy="4885662"/>
          </a:xfrm>
          <a:blipFill>
            <a:blip r:embed="rId2"/>
            <a:tile tx="0" ty="0" sx="100000" sy="100000" flip="none" algn="tl"/>
          </a:blipFill>
        </p:spPr>
        <p:txBody>
          <a:bodyPr>
            <a:normAutofit/>
          </a:bodyPr>
          <a:lstStyle/>
          <a:p>
            <a:r>
              <a:rPr lang="ru-RU" sz="3200" dirty="0"/>
              <a:t>Вместо монолога на тему ученики пытаются описывать картинку</a:t>
            </a:r>
          </a:p>
          <a:p>
            <a:r>
              <a:rPr lang="ru-RU" sz="3200" dirty="0"/>
              <a:t>В монологе ученики учитывают не все опоры</a:t>
            </a:r>
          </a:p>
          <a:p>
            <a:r>
              <a:rPr lang="ru-RU" sz="3200" dirty="0"/>
              <a:t>Ученики пытаются подменить монолог на заданную тему близким по теме высказыванием, заученным заранее</a:t>
            </a:r>
          </a:p>
        </p:txBody>
      </p:sp>
    </p:spTree>
    <p:extLst>
      <p:ext uri="{BB962C8B-B14F-4D97-AF65-F5344CB8AC3E}">
        <p14:creationId xmlns:p14="http://schemas.microsoft.com/office/powerpoint/2010/main" val="24583807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p:cNvPicPr>
            <a:picLocks noGrp="1" noChangeAspect="1"/>
          </p:cNvPicPr>
          <p:nvPr>
            <p:ph idx="1"/>
          </p:nvPr>
        </p:nvPicPr>
        <p:blipFill>
          <a:blip r:embed="rId3"/>
          <a:stretch>
            <a:fillRect/>
          </a:stretch>
        </p:blipFill>
        <p:spPr>
          <a:xfrm>
            <a:off x="584886" y="609600"/>
            <a:ext cx="8781536" cy="5560541"/>
          </a:xfrm>
          <a:prstGeom prst="rect">
            <a:avLst/>
          </a:prstGeom>
        </p:spPr>
      </p:pic>
    </p:spTree>
    <p:extLst>
      <p:ext uri="{BB962C8B-B14F-4D97-AF65-F5344CB8AC3E}">
        <p14:creationId xmlns:p14="http://schemas.microsoft.com/office/powerpoint/2010/main" val="21637965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rotWithShape="1">
          <a:blip r:embed="rId2"/>
          <a:srcRect l="39761" t="10464" r="21477"/>
          <a:stretch/>
        </p:blipFill>
        <p:spPr>
          <a:xfrm>
            <a:off x="677334" y="551935"/>
            <a:ext cx="8936223" cy="6306065"/>
          </a:xfrm>
          <a:prstGeom prst="rect">
            <a:avLst/>
          </a:prstGeom>
        </p:spPr>
      </p:pic>
    </p:spTree>
    <p:extLst>
      <p:ext uri="{BB962C8B-B14F-4D97-AF65-F5344CB8AC3E}">
        <p14:creationId xmlns:p14="http://schemas.microsoft.com/office/powerpoint/2010/main" val="6858977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09600"/>
            <a:ext cx="8596668" cy="856735"/>
          </a:xfrm>
        </p:spPr>
        <p:txBody>
          <a:bodyPr/>
          <a:lstStyle/>
          <a:p>
            <a:pPr algn="ctr"/>
            <a:r>
              <a:rPr lang="ru-RU" dirty="0" smtClean="0"/>
              <a:t>Структура письма</a:t>
            </a:r>
            <a:endParaRPr lang="ru-RU" dirty="0"/>
          </a:p>
        </p:txBody>
      </p:sp>
      <p:sp>
        <p:nvSpPr>
          <p:cNvPr id="3" name="Объект 2"/>
          <p:cNvSpPr>
            <a:spLocks noGrp="1"/>
          </p:cNvSpPr>
          <p:nvPr>
            <p:ph idx="1"/>
          </p:nvPr>
        </p:nvSpPr>
        <p:spPr>
          <a:xfrm>
            <a:off x="677334" y="1532238"/>
            <a:ext cx="8596668" cy="4547285"/>
          </a:xfrm>
        </p:spPr>
        <p:txBody>
          <a:bodyPr>
            <a:noAutofit/>
          </a:bodyPr>
          <a:lstStyle/>
          <a:p>
            <a:r>
              <a:rPr lang="ru-RU" sz="3600" dirty="0" smtClean="0"/>
              <a:t>1. </a:t>
            </a:r>
            <a:r>
              <a:rPr lang="en-US" sz="3600" dirty="0" smtClean="0"/>
              <a:t>Dear …..</a:t>
            </a:r>
            <a:endParaRPr lang="ru-RU" sz="3600" dirty="0" smtClean="0"/>
          </a:p>
          <a:p>
            <a:r>
              <a:rPr lang="ru-RU" sz="3600" dirty="0" smtClean="0"/>
              <a:t>2. </a:t>
            </a:r>
            <a:r>
              <a:rPr lang="en-US" sz="3600" dirty="0" smtClean="0"/>
              <a:t>Thank you for your letter.</a:t>
            </a:r>
          </a:p>
          <a:p>
            <a:r>
              <a:rPr lang="en-US" sz="3600" dirty="0" smtClean="0"/>
              <a:t>3. </a:t>
            </a:r>
            <a:r>
              <a:rPr lang="ru-RU" sz="3600" dirty="0" smtClean="0"/>
              <a:t>Ответы на 3 вопроса</a:t>
            </a:r>
          </a:p>
          <a:p>
            <a:r>
              <a:rPr lang="ru-RU" sz="3600" dirty="0" smtClean="0"/>
              <a:t>4. </a:t>
            </a:r>
            <a:r>
              <a:rPr lang="en-US" sz="3600" dirty="0" smtClean="0"/>
              <a:t>Write back soon</a:t>
            </a:r>
          </a:p>
          <a:p>
            <a:r>
              <a:rPr lang="en-US" sz="3600" dirty="0" smtClean="0"/>
              <a:t>5. Best wishes,</a:t>
            </a:r>
          </a:p>
          <a:p>
            <a:r>
              <a:rPr lang="en-US" sz="3600" dirty="0" smtClean="0"/>
              <a:t>Ann</a:t>
            </a:r>
            <a:endParaRPr lang="ru-RU" sz="3600" dirty="0"/>
          </a:p>
        </p:txBody>
      </p:sp>
    </p:spTree>
    <p:extLst>
      <p:ext uri="{BB962C8B-B14F-4D97-AF65-F5344CB8AC3E}">
        <p14:creationId xmlns:p14="http://schemas.microsoft.com/office/powerpoint/2010/main" val="37452733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8350" y="129227"/>
            <a:ext cx="4537218" cy="719270"/>
          </a:xfrm>
        </p:spPr>
        <p:txBody>
          <a:bodyPr/>
          <a:lstStyle/>
          <a:p>
            <a:r>
              <a:rPr lang="ru-RU" dirty="0" smtClean="0"/>
              <a:t>Схема оформления </a:t>
            </a:r>
            <a:endParaRPr lang="ru-RU" dirty="0"/>
          </a:p>
        </p:txBody>
      </p:sp>
      <p:pic>
        <p:nvPicPr>
          <p:cNvPr id="4" name="Объект 3"/>
          <p:cNvPicPr>
            <a:picLocks noGrp="1" noChangeAspect="1"/>
          </p:cNvPicPr>
          <p:nvPr>
            <p:ph idx="1"/>
          </p:nvPr>
        </p:nvPicPr>
        <p:blipFill rotWithShape="1">
          <a:blip r:embed="rId2"/>
          <a:srcRect l="42116" t="38514" r="21472" b="39504"/>
          <a:stretch/>
        </p:blipFill>
        <p:spPr>
          <a:xfrm>
            <a:off x="0" y="703824"/>
            <a:ext cx="7809470" cy="3385751"/>
          </a:xfrm>
          <a:prstGeom prst="rect">
            <a:avLst/>
          </a:prstGeom>
        </p:spPr>
      </p:pic>
      <p:sp>
        <p:nvSpPr>
          <p:cNvPr id="5" name="Прямоугольник 4"/>
          <p:cNvSpPr/>
          <p:nvPr/>
        </p:nvSpPr>
        <p:spPr>
          <a:xfrm>
            <a:off x="281002" y="3904824"/>
            <a:ext cx="6096000" cy="646331"/>
          </a:xfrm>
          <a:prstGeom prst="rect">
            <a:avLst/>
          </a:prstGeom>
        </p:spPr>
        <p:txBody>
          <a:bodyPr>
            <a:spAutoFit/>
          </a:bodyPr>
          <a:lstStyle/>
          <a:p>
            <a:r>
              <a:rPr lang="ru-RU" dirty="0" smtClean="0">
                <a:solidFill>
                  <a:srgbClr val="FF0000"/>
                </a:solidFill>
              </a:rPr>
              <a:t>Рекомендуемые </a:t>
            </a:r>
            <a:r>
              <a:rPr lang="ru-RU" dirty="0">
                <a:solidFill>
                  <a:srgbClr val="FF0000"/>
                </a:solidFill>
              </a:rPr>
              <a:t>форм обращения/приветствия</a:t>
            </a:r>
            <a:r>
              <a:rPr lang="ru-RU" dirty="0" smtClean="0"/>
              <a:t>.</a:t>
            </a:r>
          </a:p>
          <a:p>
            <a:r>
              <a:rPr lang="ru-RU" dirty="0" smtClean="0"/>
              <a:t> </a:t>
            </a:r>
            <a:r>
              <a:rPr lang="en-US" dirty="0"/>
              <a:t>Dear Ben, Hello Ben, / Hello, Ben, Hi Ben, / Hi, Ben, Hi</a:t>
            </a:r>
            <a:endParaRPr lang="ru-RU" dirty="0"/>
          </a:p>
        </p:txBody>
      </p:sp>
      <p:sp>
        <p:nvSpPr>
          <p:cNvPr id="6" name="Прямоугольник 5"/>
          <p:cNvSpPr/>
          <p:nvPr/>
        </p:nvSpPr>
        <p:spPr>
          <a:xfrm>
            <a:off x="7389340" y="411541"/>
            <a:ext cx="3651194" cy="2308324"/>
          </a:xfrm>
          <a:prstGeom prst="rect">
            <a:avLst/>
          </a:prstGeom>
        </p:spPr>
        <p:txBody>
          <a:bodyPr wrap="square">
            <a:spAutoFit/>
          </a:bodyPr>
          <a:lstStyle/>
          <a:p>
            <a:r>
              <a:rPr lang="ru-RU" dirty="0" smtClean="0">
                <a:solidFill>
                  <a:srgbClr val="FF0000"/>
                </a:solidFill>
              </a:rPr>
              <a:t>О</a:t>
            </a:r>
            <a:r>
              <a:rPr lang="en-US" dirty="0" err="1" smtClean="0">
                <a:solidFill>
                  <a:srgbClr val="FF0000"/>
                </a:solidFill>
              </a:rPr>
              <a:t>бщеприняты</a:t>
            </a:r>
            <a:r>
              <a:rPr lang="ru-RU" dirty="0" smtClean="0">
                <a:solidFill>
                  <a:srgbClr val="FF0000"/>
                </a:solidFill>
              </a:rPr>
              <a:t>е </a:t>
            </a:r>
            <a:r>
              <a:rPr lang="en-US" dirty="0" smtClean="0">
                <a:solidFill>
                  <a:srgbClr val="FF0000"/>
                </a:solidFill>
              </a:rPr>
              <a:t> </a:t>
            </a:r>
            <a:r>
              <a:rPr lang="en-US" dirty="0" err="1" smtClean="0">
                <a:solidFill>
                  <a:srgbClr val="FF0000"/>
                </a:solidFill>
              </a:rPr>
              <a:t>речевы</a:t>
            </a:r>
            <a:r>
              <a:rPr lang="ru-RU" dirty="0" smtClean="0">
                <a:solidFill>
                  <a:srgbClr val="FF0000"/>
                </a:solidFill>
              </a:rPr>
              <a:t>е</a:t>
            </a:r>
            <a:r>
              <a:rPr lang="en-US" dirty="0" smtClean="0">
                <a:solidFill>
                  <a:srgbClr val="FF0000"/>
                </a:solidFill>
              </a:rPr>
              <a:t> </a:t>
            </a:r>
            <a:r>
              <a:rPr lang="en-US" dirty="0" err="1" smtClean="0">
                <a:solidFill>
                  <a:srgbClr val="FF0000"/>
                </a:solidFill>
              </a:rPr>
              <a:t>формул</a:t>
            </a:r>
            <a:r>
              <a:rPr lang="ru-RU" dirty="0" smtClean="0">
                <a:solidFill>
                  <a:srgbClr val="FF0000"/>
                </a:solidFill>
              </a:rPr>
              <a:t>ы</a:t>
            </a:r>
            <a:r>
              <a:rPr lang="en-US" dirty="0" smtClean="0"/>
              <a:t>.</a:t>
            </a:r>
            <a:endParaRPr lang="ru-RU" dirty="0" smtClean="0"/>
          </a:p>
          <a:p>
            <a:r>
              <a:rPr lang="en-US" dirty="0" smtClean="0"/>
              <a:t> </a:t>
            </a:r>
            <a:r>
              <a:rPr lang="en-US" dirty="0"/>
              <a:t>Thanks for your recent email. Thanks for your message. </a:t>
            </a:r>
            <a:endParaRPr lang="ru-RU" dirty="0" smtClean="0"/>
          </a:p>
          <a:p>
            <a:r>
              <a:rPr lang="en-US" dirty="0" smtClean="0"/>
              <a:t>Thanks </a:t>
            </a:r>
            <a:r>
              <a:rPr lang="en-US" dirty="0"/>
              <a:t>for writing to me</a:t>
            </a:r>
            <a:r>
              <a:rPr lang="en-US" dirty="0" smtClean="0"/>
              <a:t>.</a:t>
            </a:r>
            <a:endParaRPr lang="ru-RU" dirty="0" smtClean="0"/>
          </a:p>
          <a:p>
            <a:r>
              <a:rPr lang="en-US" dirty="0" smtClean="0"/>
              <a:t>Great </a:t>
            </a:r>
            <a:r>
              <a:rPr lang="en-US" dirty="0"/>
              <a:t>to hear from you</a:t>
            </a:r>
            <a:r>
              <a:rPr lang="en-US" dirty="0" smtClean="0"/>
              <a:t>.</a:t>
            </a:r>
            <a:endParaRPr lang="ru-RU" dirty="0" smtClean="0"/>
          </a:p>
          <a:p>
            <a:r>
              <a:rPr lang="en-US" dirty="0" smtClean="0"/>
              <a:t>Thanks </a:t>
            </a:r>
            <a:r>
              <a:rPr lang="en-US" dirty="0"/>
              <a:t>for your message</a:t>
            </a:r>
            <a:r>
              <a:rPr lang="en-US" dirty="0" smtClean="0"/>
              <a:t>.</a:t>
            </a:r>
            <a:endParaRPr lang="ru-RU" dirty="0" smtClean="0"/>
          </a:p>
          <a:p>
            <a:r>
              <a:rPr lang="en-US" dirty="0" smtClean="0"/>
              <a:t>Thanks </a:t>
            </a:r>
            <a:r>
              <a:rPr lang="en-US" dirty="0"/>
              <a:t>for writing to me. </a:t>
            </a:r>
            <a:endParaRPr lang="ru-RU" dirty="0" smtClean="0"/>
          </a:p>
        </p:txBody>
      </p:sp>
      <p:sp>
        <p:nvSpPr>
          <p:cNvPr id="7" name="Прямоугольник 6"/>
          <p:cNvSpPr/>
          <p:nvPr/>
        </p:nvSpPr>
        <p:spPr>
          <a:xfrm>
            <a:off x="281002" y="4664172"/>
            <a:ext cx="4015031" cy="1200329"/>
          </a:xfrm>
          <a:prstGeom prst="rect">
            <a:avLst/>
          </a:prstGeom>
        </p:spPr>
        <p:txBody>
          <a:bodyPr wrap="square">
            <a:spAutoFit/>
          </a:bodyPr>
          <a:lstStyle/>
          <a:p>
            <a:r>
              <a:rPr lang="ru-RU" dirty="0">
                <a:solidFill>
                  <a:srgbClr val="FF0000"/>
                </a:solidFill>
              </a:rPr>
              <a:t>Надежда на последующие </a:t>
            </a:r>
            <a:r>
              <a:rPr lang="ru-RU" dirty="0" smtClean="0">
                <a:solidFill>
                  <a:srgbClr val="FF0000"/>
                </a:solidFill>
              </a:rPr>
              <a:t>контакты</a:t>
            </a:r>
          </a:p>
          <a:p>
            <a:r>
              <a:rPr lang="en-US" dirty="0" smtClean="0"/>
              <a:t>Write </a:t>
            </a:r>
            <a:r>
              <a:rPr lang="en-US" dirty="0"/>
              <a:t>back soon. </a:t>
            </a:r>
            <a:r>
              <a:rPr lang="en-US" dirty="0" smtClean="0"/>
              <a:t> </a:t>
            </a:r>
            <a:endParaRPr lang="ru-RU" dirty="0" smtClean="0"/>
          </a:p>
          <a:p>
            <a:r>
              <a:rPr lang="en-US" dirty="0" smtClean="0"/>
              <a:t>Please</a:t>
            </a:r>
            <a:r>
              <a:rPr lang="en-US" dirty="0"/>
              <a:t>, write to me soon. </a:t>
            </a:r>
            <a:endParaRPr lang="ru-RU" dirty="0" smtClean="0"/>
          </a:p>
          <a:p>
            <a:r>
              <a:rPr lang="en-US" dirty="0" smtClean="0"/>
              <a:t>Drop </a:t>
            </a:r>
            <a:r>
              <a:rPr lang="en-US" dirty="0"/>
              <a:t>me a line. </a:t>
            </a:r>
            <a:endParaRPr lang="ru-RU" dirty="0"/>
          </a:p>
        </p:txBody>
      </p:sp>
      <p:sp>
        <p:nvSpPr>
          <p:cNvPr id="8" name="Прямоугольник 7"/>
          <p:cNvSpPr/>
          <p:nvPr/>
        </p:nvSpPr>
        <p:spPr>
          <a:xfrm>
            <a:off x="7957751" y="3489325"/>
            <a:ext cx="2660822" cy="1477328"/>
          </a:xfrm>
          <a:prstGeom prst="rect">
            <a:avLst/>
          </a:prstGeom>
        </p:spPr>
        <p:txBody>
          <a:bodyPr wrap="square">
            <a:spAutoFit/>
          </a:bodyPr>
          <a:lstStyle/>
          <a:p>
            <a:r>
              <a:rPr lang="ru-RU" dirty="0" smtClean="0">
                <a:solidFill>
                  <a:srgbClr val="FF0000"/>
                </a:solidFill>
              </a:rPr>
              <a:t>Завершающая фраза </a:t>
            </a:r>
          </a:p>
          <a:p>
            <a:r>
              <a:rPr lang="ru-RU" dirty="0" err="1" smtClean="0"/>
              <a:t>Best</a:t>
            </a:r>
            <a:r>
              <a:rPr lang="ru-RU" dirty="0" smtClean="0"/>
              <a:t> </a:t>
            </a:r>
            <a:r>
              <a:rPr lang="ru-RU" dirty="0" err="1"/>
              <a:t>wishes</a:t>
            </a:r>
            <a:r>
              <a:rPr lang="ru-RU" dirty="0" smtClean="0"/>
              <a:t>,</a:t>
            </a:r>
          </a:p>
          <a:p>
            <a:r>
              <a:rPr lang="ru-RU" dirty="0" smtClean="0"/>
              <a:t> </a:t>
            </a:r>
            <a:r>
              <a:rPr lang="ru-RU" dirty="0" err="1"/>
              <a:t>All</a:t>
            </a:r>
            <a:r>
              <a:rPr lang="ru-RU" dirty="0"/>
              <a:t> </a:t>
            </a:r>
            <a:r>
              <a:rPr lang="ru-RU" dirty="0" err="1"/>
              <a:t>the</a:t>
            </a:r>
            <a:r>
              <a:rPr lang="ru-RU" dirty="0"/>
              <a:t> </a:t>
            </a:r>
            <a:r>
              <a:rPr lang="ru-RU" dirty="0" err="1"/>
              <a:t>best</a:t>
            </a:r>
            <a:r>
              <a:rPr lang="ru-RU" dirty="0"/>
              <a:t>, </a:t>
            </a:r>
            <a:endParaRPr lang="ru-RU" dirty="0" smtClean="0"/>
          </a:p>
          <a:p>
            <a:r>
              <a:rPr lang="ru-RU" dirty="0" err="1" smtClean="0"/>
              <a:t>With</a:t>
            </a:r>
            <a:r>
              <a:rPr lang="ru-RU" dirty="0" smtClean="0"/>
              <a:t> </a:t>
            </a:r>
            <a:r>
              <a:rPr lang="ru-RU" dirty="0" err="1"/>
              <a:t>love</a:t>
            </a:r>
            <a:r>
              <a:rPr lang="ru-RU" dirty="0"/>
              <a:t>, </a:t>
            </a:r>
          </a:p>
          <a:p>
            <a:r>
              <a:rPr lang="ru-RU" dirty="0" err="1" smtClean="0"/>
              <a:t>Love</a:t>
            </a:r>
            <a:r>
              <a:rPr lang="ru-RU" dirty="0" smtClean="0"/>
              <a:t>, </a:t>
            </a:r>
            <a:endParaRPr lang="ru-RU" dirty="0"/>
          </a:p>
        </p:txBody>
      </p:sp>
    </p:spTree>
    <p:extLst>
      <p:ext uri="{BB962C8B-B14F-4D97-AF65-F5344CB8AC3E}">
        <p14:creationId xmlns:p14="http://schemas.microsoft.com/office/powerpoint/2010/main" val="23084599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4" name="Объект 3"/>
          <p:cNvPicPr>
            <a:picLocks noGrp="1" noChangeAspect="1"/>
          </p:cNvPicPr>
          <p:nvPr>
            <p:ph idx="1"/>
          </p:nvPr>
        </p:nvPicPr>
        <p:blipFill rotWithShape="1">
          <a:blip r:embed="rId2"/>
          <a:srcRect l="41041" t="19468" r="22069" b="18984"/>
          <a:stretch/>
        </p:blipFill>
        <p:spPr>
          <a:xfrm>
            <a:off x="1" y="609601"/>
            <a:ext cx="9819502" cy="6096000"/>
          </a:xfrm>
          <a:prstGeom prst="rect">
            <a:avLst/>
          </a:prstGeom>
        </p:spPr>
      </p:pic>
    </p:spTree>
    <p:extLst>
      <p:ext uri="{BB962C8B-B14F-4D97-AF65-F5344CB8AC3E}">
        <p14:creationId xmlns:p14="http://schemas.microsoft.com/office/powerpoint/2010/main" val="38448016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Задание 1 устной части</a:t>
            </a:r>
            <a:endParaRPr lang="ru-RU" dirty="0"/>
          </a:p>
        </p:txBody>
      </p:sp>
      <p:graphicFrame>
        <p:nvGraphicFramePr>
          <p:cNvPr id="4" name="Объект 3"/>
          <p:cNvGraphicFramePr>
            <a:graphicFrameLocks noGrp="1"/>
          </p:cNvGraphicFramePr>
          <p:nvPr>
            <p:ph idx="1"/>
          </p:nvPr>
        </p:nvGraphicFramePr>
        <p:xfrm>
          <a:off x="677863" y="2436336"/>
          <a:ext cx="8596312" cy="3329940"/>
        </p:xfrm>
        <a:graphic>
          <a:graphicData uri="http://schemas.openxmlformats.org/drawingml/2006/table">
            <a:tbl>
              <a:tblPr/>
              <a:tblGrid>
                <a:gridCol w="8596312">
                  <a:extLst>
                    <a:ext uri="{9D8B030D-6E8A-4147-A177-3AD203B41FA5}">
                      <a16:colId xmlns:a16="http://schemas.microsoft.com/office/drawing/2014/main" val="338919907"/>
                    </a:ext>
                  </a:extLst>
                </a:gridCol>
              </a:tblGrid>
              <a:tr h="0">
                <a:tc>
                  <a:txBody>
                    <a:bodyPr/>
                    <a:lstStyle/>
                    <a:p>
                      <a:pPr algn="just"/>
                      <a:r>
                        <a:rPr lang="en-US" b="1" i="0" dirty="0">
                          <a:effectLst/>
                          <a:latin typeface="Times New Roman" panose="02020603050405020304" pitchFamily="18" charset="0"/>
                        </a:rPr>
                        <a:t>Task 1. You are going to read the text aloud. You have 1.5 minutes to read the text silently, and then be ready to read it aloud. Remember that you will not have more than 2 minutes for reading aloud.</a:t>
                      </a:r>
                      <a:endParaRPr lang="en-US" b="0" i="0" dirty="0">
                        <a:effectLst/>
                        <a:latin typeface="Times New Roman" panose="02020603050405020304" pitchFamily="18" charset="0"/>
                      </a:endParaRPr>
                    </a:p>
                    <a:p>
                      <a:pPr algn="just"/>
                      <a:r>
                        <a:rPr lang="en-US" b="0" i="0" dirty="0">
                          <a:effectLst/>
                          <a:latin typeface="Times New Roman" panose="02020603050405020304" pitchFamily="18" charset="0"/>
                        </a:rPr>
                        <a:t> </a:t>
                      </a:r>
                    </a:p>
                    <a:p>
                      <a:pPr algn="just"/>
                      <a:r>
                        <a:rPr lang="en-US" b="0" i="0" dirty="0">
                          <a:effectLst/>
                          <a:latin typeface="Times New Roman" panose="02020603050405020304" pitchFamily="18" charset="0"/>
                        </a:rPr>
                        <a:t>Without the energy from the Sun, the Earth would have no life at all. Nowadays everyone knows that the Sun is a star. Like all stars, the Sun is a great burning ball of gases. To us, it seems large and red. The other stars look white or light blue because they are much farther from us than the Sun. In the past, many people believed that the Earth was the </a:t>
                      </a:r>
                      <a:r>
                        <a:rPr lang="en-US" b="0" i="0" dirty="0" err="1">
                          <a:effectLst/>
                          <a:latin typeface="Times New Roman" panose="02020603050405020304" pitchFamily="18" charset="0"/>
                        </a:rPr>
                        <a:t>centre</a:t>
                      </a:r>
                      <a:r>
                        <a:rPr lang="en-US" b="0" i="0" dirty="0">
                          <a:effectLst/>
                          <a:latin typeface="Times New Roman" panose="02020603050405020304" pitchFamily="18" charset="0"/>
                        </a:rPr>
                        <a:t> of the universe. They thought that the Sun and the stars went round it. Only in 1543, a great Polish scientist published a book in which he tried to prove a different point of view. According to him, the Earth and the other planets moved round the Sun. Those people who supported the scientist were often imprisoned and even killed.</a:t>
                      </a:r>
                    </a:p>
                  </a:txBody>
                  <a:tcPr marL="19050" marR="19050" marT="19050" marB="19050">
                    <a:lnL>
                      <a:noFill/>
                    </a:lnL>
                    <a:lnR>
                      <a:noFill/>
                    </a:lnR>
                    <a:lnT>
                      <a:noFill/>
                    </a:lnT>
                    <a:lnB>
                      <a:noFill/>
                    </a:lnB>
                    <a:solidFill>
                      <a:srgbClr val="FFFFFF"/>
                    </a:solidFill>
                  </a:tcPr>
                </a:tc>
                <a:extLst>
                  <a:ext uri="{0D108BD9-81ED-4DB2-BD59-A6C34878D82A}">
                    <a16:rowId xmlns:a16="http://schemas.microsoft.com/office/drawing/2014/main" val="3562192335"/>
                  </a:ext>
                </a:extLst>
              </a:tr>
            </a:tbl>
          </a:graphicData>
        </a:graphic>
      </p:graphicFrame>
      <p:sp>
        <p:nvSpPr>
          <p:cNvPr id="5" name="Rectangle 1"/>
          <p:cNvSpPr>
            <a:spLocks noChangeArrowheads="1"/>
          </p:cNvSpPr>
          <p:nvPr/>
        </p:nvSpPr>
        <p:spPr bwMode="auto">
          <a:xfrm>
            <a:off x="0" y="39541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952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ru-RU" altLang="ru-RU" sz="1300" b="1" i="0" u="none" strike="noStrike" cap="none" normalizeH="0" baseline="0" dirty="0" smtClean="0">
                <a:ln>
                  <a:noFill/>
                </a:ln>
                <a:solidFill>
                  <a:srgbClr val="333333"/>
                </a:solidFill>
                <a:effectLst/>
                <a:latin typeface="Times New Roman Bold"/>
              </a:rPr>
              <a:t>Дайте развернутый ответ.</a:t>
            </a: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4045990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E4B2DDA-CFCF-4B91-B7DD-9D639278046F}"/>
              </a:ext>
            </a:extLst>
          </p:cNvPr>
          <p:cNvSpPr>
            <a:spLocks noGrp="1"/>
          </p:cNvSpPr>
          <p:nvPr>
            <p:ph type="title"/>
          </p:nvPr>
        </p:nvSpPr>
        <p:spPr>
          <a:xfrm>
            <a:off x="1041400" y="114301"/>
            <a:ext cx="7251700" cy="698499"/>
          </a:xfrm>
        </p:spPr>
        <p:txBody>
          <a:bodyPr>
            <a:normAutofit/>
          </a:bodyPr>
          <a:lstStyle/>
          <a:p>
            <a:r>
              <a:rPr lang="ru-RU" dirty="0">
                <a:solidFill>
                  <a:srgbClr val="C00000"/>
                </a:solidFill>
              </a:rPr>
              <a:t>Стратегия выполнения задания 1</a:t>
            </a:r>
          </a:p>
        </p:txBody>
      </p:sp>
      <p:sp>
        <p:nvSpPr>
          <p:cNvPr id="3" name="Объект 2">
            <a:extLst>
              <a:ext uri="{FF2B5EF4-FFF2-40B4-BE49-F238E27FC236}">
                <a16:creationId xmlns:a16="http://schemas.microsoft.com/office/drawing/2014/main" id="{2E4C7C34-D474-4B42-8B82-EDE3CA9E53FA}"/>
              </a:ext>
            </a:extLst>
          </p:cNvPr>
          <p:cNvSpPr>
            <a:spLocks noGrp="1"/>
          </p:cNvSpPr>
          <p:nvPr>
            <p:ph idx="1"/>
          </p:nvPr>
        </p:nvSpPr>
        <p:spPr>
          <a:xfrm>
            <a:off x="448734" y="1003300"/>
            <a:ext cx="8596668" cy="5613399"/>
          </a:xfrm>
          <a:blipFill>
            <a:blip r:embed="rId2"/>
            <a:tile tx="0" ty="0" sx="100000" sy="100000" flip="none" algn="tl"/>
          </a:blipFill>
        </p:spPr>
        <p:txBody>
          <a:bodyPr/>
          <a:lstStyle/>
          <a:p>
            <a:r>
              <a:rPr lang="ru-RU" sz="2400" b="1" dirty="0">
                <a:solidFill>
                  <a:srgbClr val="FF0000"/>
                </a:solidFill>
              </a:rPr>
              <a:t>Что делать? </a:t>
            </a:r>
          </a:p>
          <a:p>
            <a:r>
              <a:rPr lang="ru-RU" sz="2400" b="1" dirty="0">
                <a:solidFill>
                  <a:schemeClr val="accent2">
                    <a:lumMod val="50000"/>
                  </a:schemeClr>
                </a:solidFill>
              </a:rPr>
              <a:t>До экзамена </a:t>
            </a:r>
          </a:p>
          <a:p>
            <a:r>
              <a:rPr lang="ru-RU" sz="2000" dirty="0"/>
              <a:t>Тренируйтесь читать текст про себя, разделив каждое предложение на смысловые отрезки чтобы при чтении вслух использовать правильную интонацию  </a:t>
            </a:r>
          </a:p>
          <a:p>
            <a:r>
              <a:rPr lang="ru-RU" sz="2000" dirty="0"/>
              <a:t> Повторяйте за диктором </a:t>
            </a:r>
          </a:p>
          <a:p>
            <a:r>
              <a:rPr lang="ru-RU" sz="2000" dirty="0"/>
              <a:t>Читайте хором в классе  </a:t>
            </a:r>
          </a:p>
          <a:p>
            <a:r>
              <a:rPr lang="ru-RU" sz="2400" dirty="0"/>
              <a:t> </a:t>
            </a:r>
            <a:r>
              <a:rPr lang="ru-RU" sz="2400" b="1" dirty="0">
                <a:solidFill>
                  <a:schemeClr val="accent2">
                    <a:lumMod val="50000"/>
                  </a:schemeClr>
                </a:solidFill>
              </a:rPr>
              <a:t>На экзамене </a:t>
            </a:r>
          </a:p>
          <a:p>
            <a:r>
              <a:rPr lang="ru-RU" sz="2000" dirty="0"/>
              <a:t>Внимательно изучите предложенный отрывок </a:t>
            </a:r>
          </a:p>
          <a:p>
            <a:r>
              <a:rPr lang="ru-RU" sz="2000" dirty="0"/>
              <a:t>Прочитайте текст сначала шепотом, а затем вслух </a:t>
            </a:r>
          </a:p>
          <a:p>
            <a:r>
              <a:rPr lang="ru-RU" sz="2000" dirty="0"/>
              <a:t>Обращайте внимание на слова, трудные для произношения  </a:t>
            </a:r>
          </a:p>
          <a:p>
            <a:r>
              <a:rPr lang="ru-RU" sz="2000" dirty="0"/>
              <a:t>Не торопитесь при чтении текста, выдерживайте средний темп речи</a:t>
            </a:r>
          </a:p>
          <a:p>
            <a:endParaRPr lang="ru-RU" sz="2000" dirty="0"/>
          </a:p>
          <a:p>
            <a:endParaRPr lang="ru-RU" dirty="0"/>
          </a:p>
        </p:txBody>
      </p:sp>
    </p:spTree>
    <p:extLst>
      <p:ext uri="{BB962C8B-B14F-4D97-AF65-F5344CB8AC3E}">
        <p14:creationId xmlns:p14="http://schemas.microsoft.com/office/powerpoint/2010/main" val="42409538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F13196A-3C19-4980-96D5-5AD26CEBCAAD}"/>
              </a:ext>
            </a:extLst>
          </p:cNvPr>
          <p:cNvSpPr>
            <a:spLocks noGrp="1"/>
          </p:cNvSpPr>
          <p:nvPr>
            <p:ph type="title"/>
          </p:nvPr>
        </p:nvSpPr>
        <p:spPr>
          <a:xfrm>
            <a:off x="1358900" y="241300"/>
            <a:ext cx="7915102" cy="711200"/>
          </a:xfrm>
        </p:spPr>
        <p:txBody>
          <a:bodyPr>
            <a:normAutofit/>
          </a:bodyPr>
          <a:lstStyle/>
          <a:p>
            <a:r>
              <a:rPr lang="ru-RU" sz="4000" dirty="0">
                <a:solidFill>
                  <a:srgbClr val="C00000"/>
                </a:solidFill>
              </a:rPr>
              <a:t>Что оценивается в задании 1</a:t>
            </a:r>
          </a:p>
        </p:txBody>
      </p:sp>
      <p:sp>
        <p:nvSpPr>
          <p:cNvPr id="3" name="Объект 2">
            <a:extLst>
              <a:ext uri="{FF2B5EF4-FFF2-40B4-BE49-F238E27FC236}">
                <a16:creationId xmlns:a16="http://schemas.microsoft.com/office/drawing/2014/main" id="{2B860CB0-DC4E-4E54-9238-DE6B9B0F5746}"/>
              </a:ext>
            </a:extLst>
          </p:cNvPr>
          <p:cNvSpPr>
            <a:spLocks noGrp="1"/>
          </p:cNvSpPr>
          <p:nvPr>
            <p:ph idx="1"/>
          </p:nvPr>
        </p:nvSpPr>
        <p:spPr>
          <a:xfrm>
            <a:off x="524934" y="1143001"/>
            <a:ext cx="8596668" cy="5473699"/>
          </a:xfrm>
          <a:blipFill>
            <a:blip r:embed="rId2"/>
            <a:tile tx="0" ty="0" sx="100000" sy="100000" flip="none" algn="tl"/>
          </a:blipFill>
        </p:spPr>
        <p:txBody>
          <a:bodyPr>
            <a:normAutofit lnSpcReduction="10000"/>
          </a:bodyPr>
          <a:lstStyle/>
          <a:p>
            <a:r>
              <a:rPr lang="ru-RU" sz="2800" dirty="0"/>
              <a:t>Умение выразительного чтения </a:t>
            </a:r>
          </a:p>
          <a:p>
            <a:r>
              <a:rPr lang="ru-RU" sz="2800" dirty="0"/>
              <a:t>Произносительные навыки </a:t>
            </a:r>
          </a:p>
          <a:p>
            <a:r>
              <a:rPr lang="ru-RU" sz="2400" dirty="0"/>
              <a:t>- Паузы </a:t>
            </a:r>
          </a:p>
          <a:p>
            <a:r>
              <a:rPr lang="ru-RU" sz="2400" dirty="0"/>
              <a:t>- Фразовое ударение </a:t>
            </a:r>
          </a:p>
          <a:p>
            <a:r>
              <a:rPr lang="ru-RU" sz="2400" dirty="0"/>
              <a:t>- Интонационные контуры </a:t>
            </a:r>
          </a:p>
          <a:p>
            <a:r>
              <a:rPr lang="ru-RU" sz="2400" dirty="0"/>
              <a:t>- Произношение слов  </a:t>
            </a:r>
          </a:p>
          <a:p>
            <a:r>
              <a:rPr lang="ru-RU" sz="2400" dirty="0"/>
              <a:t>- Ударение в словах </a:t>
            </a:r>
          </a:p>
          <a:p>
            <a:r>
              <a:rPr lang="ru-RU" sz="2800" dirty="0"/>
              <a:t>Допускается не более </a:t>
            </a:r>
            <a:r>
              <a:rPr lang="ru-RU" sz="3200" b="1" dirty="0">
                <a:solidFill>
                  <a:srgbClr val="FF0000"/>
                </a:solidFill>
              </a:rPr>
              <a:t>пяти</a:t>
            </a:r>
            <a:r>
              <a:rPr lang="ru-RU" sz="2800" dirty="0">
                <a:solidFill>
                  <a:srgbClr val="FF0000"/>
                </a:solidFill>
              </a:rPr>
              <a:t> </a:t>
            </a:r>
            <a:r>
              <a:rPr lang="ru-RU" sz="2800" dirty="0"/>
              <a:t>фонетических ошибок, в том числе </a:t>
            </a:r>
            <a:r>
              <a:rPr lang="ru-RU" sz="3200" b="1" dirty="0">
                <a:solidFill>
                  <a:srgbClr val="FF0000"/>
                </a:solidFill>
              </a:rPr>
              <a:t>одна-две</a:t>
            </a:r>
            <a:r>
              <a:rPr lang="ru-RU" sz="2800" dirty="0">
                <a:solidFill>
                  <a:srgbClr val="FF0000"/>
                </a:solidFill>
              </a:rPr>
              <a:t> </a:t>
            </a:r>
            <a:r>
              <a:rPr lang="ru-RU" sz="2800" dirty="0"/>
              <a:t>ошибки, искажающие смысл </a:t>
            </a:r>
          </a:p>
          <a:p>
            <a:r>
              <a:rPr lang="ru-RU" sz="2800" dirty="0">
                <a:solidFill>
                  <a:srgbClr val="C00000"/>
                </a:solidFill>
              </a:rPr>
              <a:t>Максимальный балл – 2 балла</a:t>
            </a:r>
          </a:p>
          <a:p>
            <a:endParaRPr lang="ru-RU" dirty="0"/>
          </a:p>
        </p:txBody>
      </p:sp>
    </p:spTree>
    <p:extLst>
      <p:ext uri="{BB962C8B-B14F-4D97-AF65-F5344CB8AC3E}">
        <p14:creationId xmlns:p14="http://schemas.microsoft.com/office/powerpoint/2010/main" val="1541108157"/>
      </p:ext>
    </p:extLst>
  </p:cSld>
  <p:clrMapOvr>
    <a:masterClrMapping/>
  </p:clrMapOvr>
</p:sld>
</file>

<file path=ppt/theme/theme1.xml><?xml version="1.0" encoding="utf-8"?>
<a:theme xmlns:a="http://schemas.openxmlformats.org/drawingml/2006/main" name="Аспект">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316</TotalTime>
  <Words>913</Words>
  <Application>Microsoft Office PowerPoint</Application>
  <PresentationFormat>Широкоэкранный</PresentationFormat>
  <Paragraphs>105</Paragraphs>
  <Slides>21</Slides>
  <Notes>3</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21</vt:i4>
      </vt:variant>
    </vt:vector>
  </HeadingPairs>
  <TitlesOfParts>
    <vt:vector size="28" baseType="lpstr">
      <vt:lpstr>Arial</vt:lpstr>
      <vt:lpstr>Calibri</vt:lpstr>
      <vt:lpstr>Times New Roman</vt:lpstr>
      <vt:lpstr>Times New Roman Bold</vt:lpstr>
      <vt:lpstr>Trebuchet MS</vt:lpstr>
      <vt:lpstr>Wingdings 3</vt:lpstr>
      <vt:lpstr>Аспект</vt:lpstr>
      <vt:lpstr>Стратегия выполнения заданий  письменной и  устной частей.</vt:lpstr>
      <vt:lpstr>Презентация PowerPoint</vt:lpstr>
      <vt:lpstr>Презентация PowerPoint</vt:lpstr>
      <vt:lpstr>Структура письма</vt:lpstr>
      <vt:lpstr>Схема оформления </vt:lpstr>
      <vt:lpstr>Презентация PowerPoint</vt:lpstr>
      <vt:lpstr>Задание 1 устной части</vt:lpstr>
      <vt:lpstr>Стратегия выполнения задания 1</vt:lpstr>
      <vt:lpstr>Что оценивается в задании 1</vt:lpstr>
      <vt:lpstr>Задание 2: условный диалог- расспрос</vt:lpstr>
      <vt:lpstr>Стратегия выполнения задания 2</vt:lpstr>
      <vt:lpstr>Что оценивается в задании 2</vt:lpstr>
      <vt:lpstr>Задание 2. Оценивание </vt:lpstr>
      <vt:lpstr>Задание 2:exercises to prepare </vt:lpstr>
      <vt:lpstr>Типичные проблемы </vt:lpstr>
      <vt:lpstr>Дайте развернутый ответ. </vt:lpstr>
      <vt:lpstr>Задание 3</vt:lpstr>
      <vt:lpstr>Стратегии выполнения задания 3</vt:lpstr>
      <vt:lpstr>Что оценивается в задании 3 </vt:lpstr>
      <vt:lpstr>Типичные ошибки</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Устная часть ОГЭ в новом формате.  Стратегия выполнения заданий   устной части</dc:title>
  <dc:creator>key key</dc:creator>
  <cp:lastModifiedBy>RePack by Diakov</cp:lastModifiedBy>
  <cp:revision>28</cp:revision>
  <dcterms:created xsi:type="dcterms:W3CDTF">2018-09-17T19:41:50Z</dcterms:created>
  <dcterms:modified xsi:type="dcterms:W3CDTF">2024-12-13T14:34:50Z</dcterms:modified>
</cp:coreProperties>
</file>