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0" r:id="rId6"/>
    <p:sldId id="261" r:id="rId7"/>
    <p:sldId id="263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A9A4-D13B-40E0-9D4E-C86C2491BC8B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5636-4B10-4CD9-A012-83CE04B69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76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A9A4-D13B-40E0-9D4E-C86C2491BC8B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5636-4B10-4CD9-A012-83CE04B69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88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A9A4-D13B-40E0-9D4E-C86C2491BC8B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5636-4B10-4CD9-A012-83CE04B69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48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A9A4-D13B-40E0-9D4E-C86C2491BC8B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5636-4B10-4CD9-A012-83CE04B69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38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A9A4-D13B-40E0-9D4E-C86C2491BC8B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5636-4B10-4CD9-A012-83CE04B69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3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A9A4-D13B-40E0-9D4E-C86C2491BC8B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5636-4B10-4CD9-A012-83CE04B69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43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A9A4-D13B-40E0-9D4E-C86C2491BC8B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5636-4B10-4CD9-A012-83CE04B69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1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A9A4-D13B-40E0-9D4E-C86C2491BC8B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5636-4B10-4CD9-A012-83CE04B69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35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A9A4-D13B-40E0-9D4E-C86C2491BC8B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5636-4B10-4CD9-A012-83CE04B69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3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A9A4-D13B-40E0-9D4E-C86C2491BC8B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5636-4B10-4CD9-A012-83CE04B69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963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A9A4-D13B-40E0-9D4E-C86C2491BC8B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5636-4B10-4CD9-A012-83CE04B69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610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5A9A4-D13B-40E0-9D4E-C86C2491BC8B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5636-4B10-4CD9-A012-83CE04B69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8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634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Основная задача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85817"/>
            <a:ext cx="12192000" cy="4802909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Приоритетная задача Российской Федерации – формирование новых поколений, обладающих знаниями и умениями, которые отвечают требованиям XXI века, разделяющих традиционные нравственные ценности, готовых к мирному созиданию и защите Родины. Ключевым инструментом решения этой задачи является воспитание детей.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58906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Традиционные технологии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технологии проблемного, развивающего, программированного, интегративного обучения, технологии развития критического мышления, обучения в сотрудничестве, решения исследовательских и творческих задач (ТРИЗ)</a:t>
            </a:r>
            <a:endParaRPr lang="ru-RU" sz="4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012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</a:t>
            </a:r>
            <a:r>
              <a:rPr lang="ru-RU" dirty="0" smtClean="0"/>
              <a:t>ифровые </a:t>
            </a:r>
            <a:r>
              <a:rPr lang="ru-RU" dirty="0"/>
              <a:t>технология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технология «перевернутый класс», интеллектуальные обучающие системы; технологическое конструирование с использованием специализированных устройств, робототехники; технологии группового создания и использования MR-приложений; видеоконференции, чат-боты, групповые компьютерные деловые игры, образовательные </a:t>
            </a:r>
            <a:r>
              <a:rPr lang="ru-RU" sz="3600" dirty="0" err="1"/>
              <a:t>вебквесты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10464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05064"/>
              </p:ext>
            </p:extLst>
          </p:nvPr>
        </p:nvGraphicFramePr>
        <p:xfrm>
          <a:off x="0" y="-192504"/>
          <a:ext cx="12192001" cy="8313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7137">
                  <a:extLst>
                    <a:ext uri="{9D8B030D-6E8A-4147-A177-3AD203B41FA5}">
                      <a16:colId xmlns:a16="http://schemas.microsoft.com/office/drawing/2014/main" val="2149824200"/>
                    </a:ext>
                  </a:extLst>
                </a:gridCol>
                <a:gridCol w="5747959">
                  <a:extLst>
                    <a:ext uri="{9D8B030D-6E8A-4147-A177-3AD203B41FA5}">
                      <a16:colId xmlns:a16="http://schemas.microsoft.com/office/drawing/2014/main" val="2534712586"/>
                    </a:ext>
                  </a:extLst>
                </a:gridCol>
                <a:gridCol w="3026905">
                  <a:extLst>
                    <a:ext uri="{9D8B030D-6E8A-4147-A177-3AD203B41FA5}">
                      <a16:colId xmlns:a16="http://schemas.microsoft.com/office/drawing/2014/main" val="4081949461"/>
                    </a:ext>
                  </a:extLst>
                </a:gridCol>
              </a:tblGrid>
              <a:tr h="8012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Традиционные технологии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Цифровые технологии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Образовательные задачи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6385370"/>
                  </a:ext>
                </a:extLst>
              </a:tr>
              <a:tr h="29134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Моделирование, экспериментирование Технология учебного проектирования; ТРИЗ-технология 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Технологии компьютерного моделирования Цифровые технологии «упаковки» традиционного содержания в учебные проекты, цифровые измерительные инструменты и компьютерные лаборатории.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Решение исследовательских задач, приближенных к реальности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4672316"/>
                  </a:ext>
                </a:extLst>
              </a:tr>
              <a:tr h="45986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Групповые учебные задания, проекты Кейс-технологии; Традиционные интерактивные технологии (групповая дискуссия. 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Чат-боты; Сетевые технологии; Мессенджеры, универсальные коммуникационные системы   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Письменная и устная коммуникация по ситуациям, моделирующим жизненные ситуации. Сотрудничество.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522865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931601" y="2722175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999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910307"/>
              </p:ext>
            </p:extLst>
          </p:nvPr>
        </p:nvGraphicFramePr>
        <p:xfrm>
          <a:off x="-1" y="138546"/>
          <a:ext cx="12820073" cy="122398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6244">
                  <a:extLst>
                    <a:ext uri="{9D8B030D-6E8A-4147-A177-3AD203B41FA5}">
                      <a16:colId xmlns:a16="http://schemas.microsoft.com/office/drawing/2014/main" val="3087925221"/>
                    </a:ext>
                  </a:extLst>
                </a:gridCol>
                <a:gridCol w="3039911">
                  <a:extLst>
                    <a:ext uri="{9D8B030D-6E8A-4147-A177-3AD203B41FA5}">
                      <a16:colId xmlns:a16="http://schemas.microsoft.com/office/drawing/2014/main" val="866214717"/>
                    </a:ext>
                  </a:extLst>
                </a:gridCol>
                <a:gridCol w="6953918">
                  <a:extLst>
                    <a:ext uri="{9D8B030D-6E8A-4147-A177-3AD203B41FA5}">
                      <a16:colId xmlns:a16="http://schemas.microsoft.com/office/drawing/2014/main" val="2470857969"/>
                    </a:ext>
                  </a:extLst>
                </a:gridCol>
              </a:tblGrid>
              <a:tr h="13587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Важнейшие базовые ценности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Понятия ценностей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На что ориентировать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:a16="http://schemas.microsoft.com/office/drawing/2014/main" val="2762867489"/>
                  </a:ext>
                </a:extLst>
              </a:tr>
              <a:tr h="108701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Человек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Жизнь, свобода, достоинство, уважение, самореализация, успех, равен‑ </a:t>
                      </a:r>
                      <a:r>
                        <a:rPr lang="ru-RU" sz="2800" dirty="0" err="1">
                          <a:effectLst/>
                        </a:rPr>
                        <a:t>ство</a:t>
                      </a:r>
                      <a:r>
                        <a:rPr lang="ru-RU" sz="2800" dirty="0">
                          <a:effectLst/>
                        </a:rPr>
                        <a:t>, взаимопомощь, сострадание, милосердие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-приоритетность человеческой жизни как абсолютной ценности,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 — неприкосновенность личности человека и его частной жизни,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— неприемлемость унижения и оскорбления человека,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 — доброжелательное отношение к людям,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— сопереживание, сострадание и милосердие к людям,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— уважение к людям иной расы, национальности, вероисповедания,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 — необходимость защиты слабых и заботы о малышах или пожилых людях, — умение прощать других и самим просить прощения,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— умение отстаивать своё мнение и уважать мнения других,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 — уверенность в себе, инициативность и самостоятельность,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 — стремление к индивидуальному успеху без ущерба для других людей, — социально приемлемое самовыражение и самореализацию.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:a16="http://schemas.microsoft.com/office/drawing/2014/main" val="3574698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334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950745"/>
              </p:ext>
            </p:extLst>
          </p:nvPr>
        </p:nvGraphicFramePr>
        <p:xfrm>
          <a:off x="249381" y="157018"/>
          <a:ext cx="11831782" cy="100241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3888">
                  <a:extLst>
                    <a:ext uri="{9D8B030D-6E8A-4147-A177-3AD203B41FA5}">
                      <a16:colId xmlns:a16="http://schemas.microsoft.com/office/drawing/2014/main" val="544131717"/>
                    </a:ext>
                  </a:extLst>
                </a:gridCol>
                <a:gridCol w="3212319">
                  <a:extLst>
                    <a:ext uri="{9D8B030D-6E8A-4147-A177-3AD203B41FA5}">
                      <a16:colId xmlns:a16="http://schemas.microsoft.com/office/drawing/2014/main" val="2943677544"/>
                    </a:ext>
                  </a:extLst>
                </a:gridCol>
                <a:gridCol w="4735575">
                  <a:extLst>
                    <a:ext uri="{9D8B030D-6E8A-4147-A177-3AD203B41FA5}">
                      <a16:colId xmlns:a16="http://schemas.microsoft.com/office/drawing/2014/main" val="2176941470"/>
                    </a:ext>
                  </a:extLst>
                </a:gridCol>
              </a:tblGrid>
              <a:tr h="67009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Семья.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Ценность семьи раскрывается через такие понятия, как любовь, доверие, взаимоуважение, принятие, понимание, поддержка, забота. 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Отношение к семье как к главной опоре в жизни человека и источнику его счастья,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— любовь ко всем членам семьи и их принятие,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 — уважение к родителям, бабушкам, дедушкам, братьям и сестрам,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— проявление действенной заботы о членах своей семьи,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 — необходимость выполнения посильной работы по дому,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 — интерес к своей родословной, к истории своей семьи,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 — представление о создании семьи как важном сценарии своей собственной жизни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2386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33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152406"/>
              </p:ext>
            </p:extLst>
          </p:nvPr>
        </p:nvGraphicFramePr>
        <p:xfrm>
          <a:off x="1" y="0"/>
          <a:ext cx="12191998" cy="8218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6508">
                  <a:extLst>
                    <a:ext uri="{9D8B030D-6E8A-4147-A177-3AD203B41FA5}">
                      <a16:colId xmlns:a16="http://schemas.microsoft.com/office/drawing/2014/main" val="1422886787"/>
                    </a:ext>
                  </a:extLst>
                </a:gridCol>
                <a:gridCol w="2530764">
                  <a:extLst>
                    <a:ext uri="{9D8B030D-6E8A-4147-A177-3AD203B41FA5}">
                      <a16:colId xmlns:a16="http://schemas.microsoft.com/office/drawing/2014/main" val="1743268017"/>
                    </a:ext>
                  </a:extLst>
                </a:gridCol>
                <a:gridCol w="7804726">
                  <a:extLst>
                    <a:ext uri="{9D8B030D-6E8A-4147-A177-3AD203B41FA5}">
                      <a16:colId xmlns:a16="http://schemas.microsoft.com/office/drawing/2014/main" val="994446675"/>
                    </a:ext>
                  </a:extLst>
                </a:gridCol>
              </a:tblGrid>
              <a:tr h="67794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Отечество. 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Малая и большая родина, дом, улица, родное село или город, край, страна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Отечество. Ценность отечества раскрывается через такие понятия, как малая и большая родина, дом, улица, родное село или город, край, страна. Важно, чтобы на уроке учитель ориентировал школьников на: — усвоение норм поведения человека как гражданина России, — знание ключевых для нашей страны имен, символов, праздников, исторических событий, — уважение к народам, населяющим нашу страну, их обычаям и </a:t>
                      </a:r>
                      <a:r>
                        <a:rPr lang="ru-RU" sz="2800" dirty="0" err="1">
                          <a:effectLst/>
                        </a:rPr>
                        <a:t>тра</a:t>
                      </a:r>
                      <a:r>
                        <a:rPr lang="ru-RU" sz="2800" dirty="0">
                          <a:effectLst/>
                        </a:rPr>
                        <a:t>‑ </a:t>
                      </a:r>
                      <a:r>
                        <a:rPr lang="ru-RU" sz="2800" dirty="0" err="1">
                          <a:effectLst/>
                        </a:rPr>
                        <a:t>дициям</a:t>
                      </a:r>
                      <a:r>
                        <a:rPr lang="ru-RU" sz="2800" dirty="0">
                          <a:effectLst/>
                        </a:rPr>
                        <a:t>, — ответственное отношение к судьбе своего Отечества, гордость за его достижения и стремление изменить то, что мешает ему развиваться, — необходимость беречь и защищать свою Родину, ее культуру, природу, историческое наследие, — участие в делах, направленных на пользу своей школе, своему родному городу или селу, стране в целом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extLst>
                  <a:ext uri="{0D108BD9-81ED-4DB2-BD59-A6C34878D82A}">
                    <a16:rowId xmlns:a16="http://schemas.microsoft.com/office/drawing/2014/main" val="1859352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145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854556"/>
              </p:ext>
            </p:extLst>
          </p:nvPr>
        </p:nvGraphicFramePr>
        <p:xfrm>
          <a:off x="1" y="0"/>
          <a:ext cx="12191998" cy="8218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7272">
                  <a:extLst>
                    <a:ext uri="{9D8B030D-6E8A-4147-A177-3AD203B41FA5}">
                      <a16:colId xmlns:a16="http://schemas.microsoft.com/office/drawing/2014/main" val="3684011488"/>
                    </a:ext>
                  </a:extLst>
                </a:gridCol>
                <a:gridCol w="2068945">
                  <a:extLst>
                    <a:ext uri="{9D8B030D-6E8A-4147-A177-3AD203B41FA5}">
                      <a16:colId xmlns:a16="http://schemas.microsoft.com/office/drawing/2014/main" val="2231358488"/>
                    </a:ext>
                  </a:extLst>
                </a:gridCol>
                <a:gridCol w="8275781">
                  <a:extLst>
                    <a:ext uri="{9D8B030D-6E8A-4147-A177-3AD203B41FA5}">
                      <a16:colId xmlns:a16="http://schemas.microsoft.com/office/drawing/2014/main" val="1274484226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Культура. 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Красота, гармония, искусство, творчество, </a:t>
                      </a:r>
                      <a:r>
                        <a:rPr lang="ru-RU" sz="2800" dirty="0" err="1" smtClean="0">
                          <a:effectLst/>
                        </a:rPr>
                        <a:t>самовыра</a:t>
                      </a:r>
                      <a:endParaRPr lang="ru-RU" sz="28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 smtClean="0">
                          <a:effectLst/>
                        </a:rPr>
                        <a:t>жение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Изучение отечественной и мировой культуры, знакомство с творчеством выдающихся художников, музыкантов, писателей, поэтов,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— отношение к культуре как к духовному богатству общества, сохраняющему национальную самобытность народов России,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 — необходимость сохранения и защиты памятников культуры,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— понимание того, что чтение, музыка, искусство, театр дают человеку ощущение полноты проживаемой жизни,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— важность творческого самовыражения для личностного развития человека,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 — соблюдение таких норм культуры повседневного поведения, как вежливость, опрятность, скромность, грамотная речь,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 — образцы хорошего вкуса в манере говорить, двигаться, одеваться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extLst>
                  <a:ext uri="{0D108BD9-81ED-4DB2-BD59-A6C34878D82A}">
                    <a16:rowId xmlns:a16="http://schemas.microsoft.com/office/drawing/2014/main" val="466752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225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053682"/>
              </p:ext>
            </p:extLst>
          </p:nvPr>
        </p:nvGraphicFramePr>
        <p:xfrm>
          <a:off x="0" y="0"/>
          <a:ext cx="12191999" cy="7284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655">
                  <a:extLst>
                    <a:ext uri="{9D8B030D-6E8A-4147-A177-3AD203B41FA5}">
                      <a16:colId xmlns:a16="http://schemas.microsoft.com/office/drawing/2014/main" val="2441753857"/>
                    </a:ext>
                  </a:extLst>
                </a:gridCol>
                <a:gridCol w="3075709">
                  <a:extLst>
                    <a:ext uri="{9D8B030D-6E8A-4147-A177-3AD203B41FA5}">
                      <a16:colId xmlns:a16="http://schemas.microsoft.com/office/drawing/2014/main" val="4222306429"/>
                    </a:ext>
                  </a:extLst>
                </a:gridCol>
                <a:gridCol w="8035635">
                  <a:extLst>
                    <a:ext uri="{9D8B030D-6E8A-4147-A177-3AD203B41FA5}">
                      <a16:colId xmlns:a16="http://schemas.microsoft.com/office/drawing/2014/main" val="1861755445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Труд. 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Трудолюбие, ответственность, самостоятельность, творчество, сотрудничество, профессиональное самоопределение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Отношение к труду как основному способу достижения жизненного благополучия и ощущения уверенности в завтрашнем дне,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 — уважение к людям труда и результатам труда других людей,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— значимость физического, интеллектуального и душевного труда,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— восприятие учебы как значимого труда школьников,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 — осознание важности получаемых на уроке знаний для дальнейшей профессиональной и </a:t>
                      </a:r>
                      <a:r>
                        <a:rPr lang="ru-RU" sz="2800" dirty="0" err="1">
                          <a:effectLst/>
                        </a:rPr>
                        <a:t>внепрофессиональной</a:t>
                      </a:r>
                      <a:r>
                        <a:rPr lang="ru-RU" sz="2800" dirty="0">
                          <a:effectLst/>
                        </a:rPr>
                        <a:t> деятельности,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— преимущества совместного труда для достижения общей цели,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— стремление доводить начатое дело до конца и нести ответственность за него.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3807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116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520697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3309">
                  <a:extLst>
                    <a:ext uri="{9D8B030D-6E8A-4147-A177-3AD203B41FA5}">
                      <a16:colId xmlns:a16="http://schemas.microsoft.com/office/drawing/2014/main" val="2117311812"/>
                    </a:ext>
                  </a:extLst>
                </a:gridCol>
                <a:gridCol w="2613891">
                  <a:extLst>
                    <a:ext uri="{9D8B030D-6E8A-4147-A177-3AD203B41FA5}">
                      <a16:colId xmlns:a16="http://schemas.microsoft.com/office/drawing/2014/main" val="3152274797"/>
                    </a:ext>
                  </a:extLst>
                </a:gridCol>
                <a:gridCol w="7924799">
                  <a:extLst>
                    <a:ext uri="{9D8B030D-6E8A-4147-A177-3AD203B41FA5}">
                      <a16:colId xmlns:a16="http://schemas.microsoft.com/office/drawing/2014/main" val="110168518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Здоровье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Гигиена, физическая активность, эмоциональная стабильность, физкультура, спорт, оптимизм, жизнелюбие.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Хорошее настроение и оптимистичный взгляд на мир, — соблюдение личной гигиены, режима дня и правил здорового питания, — занятия подвижными играми, физкультурой и спортом, — понимание опасности вредных привычек и причин их возникновения, — заботу о здоровье других людей, — отношение к своему здоровью как к залогу долгой и активной жизни.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2653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7892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«Три кита» результативного воспитания: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2620653"/>
              </p:ext>
            </p:extLst>
          </p:nvPr>
        </p:nvGraphicFramePr>
        <p:xfrm>
          <a:off x="0" y="1431637"/>
          <a:ext cx="12192000" cy="7400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34402">
                  <a:extLst>
                    <a:ext uri="{9D8B030D-6E8A-4147-A177-3AD203B41FA5}">
                      <a16:colId xmlns:a16="http://schemas.microsoft.com/office/drawing/2014/main" val="3781179357"/>
                    </a:ext>
                  </a:extLst>
                </a:gridCol>
                <a:gridCol w="4064001">
                  <a:extLst>
                    <a:ext uri="{9D8B030D-6E8A-4147-A177-3AD203B41FA5}">
                      <a16:colId xmlns:a16="http://schemas.microsoft.com/office/drawing/2014/main" val="2212423792"/>
                    </a:ext>
                  </a:extLst>
                </a:gridCol>
                <a:gridCol w="3693597">
                  <a:extLst>
                    <a:ext uri="{9D8B030D-6E8A-4147-A177-3AD203B41FA5}">
                      <a16:colId xmlns:a16="http://schemas.microsoft.com/office/drawing/2014/main" val="2554967334"/>
                    </a:ext>
                  </a:extLst>
                </a:gridCol>
              </a:tblGrid>
              <a:tr h="154247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Ценностно-ориентированная коммуникация учителей и учеников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Уважительные и доверительные отношения со своими учениками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Увлеченность совместной интересной деятельностью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extLst>
                  <a:ext uri="{0D108BD9-81ED-4DB2-BD59-A6C34878D82A}">
                    <a16:rowId xmlns:a16="http://schemas.microsoft.com/office/drawing/2014/main" val="2514519748"/>
                  </a:ext>
                </a:extLst>
              </a:tr>
              <a:tr h="42999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О важных для общества вопросах: социальные, нравственные, этические вопросы, особенности межличностных или межнациональ‑ ных отношений, проблемы политической, экономической, культурной жизни людей, привлечь внимание школьников к личностям известных людей, изучаемым на том или ином уроке — к их характерам, поступкам.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Нюансы педагогического общения до урока и после.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Правила общения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 Тонкости конструктивного диалога на уроке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 Грамотно построенные замечания и критика.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Использование юмора в общении.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Оргмомент</a:t>
                      </a:r>
                      <a:r>
                        <a:rPr lang="ru-RU" sz="2400" dirty="0">
                          <a:effectLst/>
                        </a:rPr>
                        <a:t> урока. 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Предотвращение усталости и концентрация внимания.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 Опора на мир детства: учитываем особенности детского мировосприятия. Создание привлекательных традиций урока.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Привлечение интересных гостей.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6" marR="66296" marT="0" marB="0"/>
                </a:tc>
                <a:extLst>
                  <a:ext uri="{0D108BD9-81ED-4DB2-BD59-A6C34878D82A}">
                    <a16:rowId xmlns:a16="http://schemas.microsoft.com/office/drawing/2014/main" val="3370887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428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Стратегические ориентиры воспитания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сформулированы </a:t>
            </a:r>
          </a:p>
          <a:p>
            <a:r>
              <a:rPr lang="ru-RU" sz="4300" u="sng" dirty="0" smtClean="0"/>
              <a:t>Президентом Российской Федерации В. В. Путиным: </a:t>
            </a:r>
          </a:p>
          <a:p>
            <a:r>
              <a:rPr lang="ru-RU" sz="4300" dirty="0" smtClean="0"/>
              <a:t>«…Формирование гармоничной личности, воспитание гражданина России – зрелого, ответственного человека, в котором сочетается любовь к большой и малой родине, общенациональная и этническая идентичность, уважение к культуре, традициям людей, которые живут рядом».</a:t>
            </a:r>
            <a:endParaRPr lang="ru-RU" sz="4300" dirty="0"/>
          </a:p>
        </p:txBody>
      </p:sp>
    </p:spTree>
    <p:extLst>
      <p:ext uri="{BB962C8B-B14F-4D97-AF65-F5344CB8AC3E}">
        <p14:creationId xmlns:p14="http://schemas.microsoft.com/office/powerpoint/2010/main" val="2782919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Дорожная карта применения интеграции цифровых и традиционных технологий по повышению качества преподавания и решению воспитательных задач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556642"/>
              </p:ext>
            </p:extLst>
          </p:nvPr>
        </p:nvGraphicFramePr>
        <p:xfrm>
          <a:off x="-1" y="1690685"/>
          <a:ext cx="12192002" cy="7044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6292">
                  <a:extLst>
                    <a:ext uri="{9D8B030D-6E8A-4147-A177-3AD203B41FA5}">
                      <a16:colId xmlns:a16="http://schemas.microsoft.com/office/drawing/2014/main" val="3397691218"/>
                    </a:ext>
                  </a:extLst>
                </a:gridCol>
                <a:gridCol w="3733366">
                  <a:extLst>
                    <a:ext uri="{9D8B030D-6E8A-4147-A177-3AD203B41FA5}">
                      <a16:colId xmlns:a16="http://schemas.microsoft.com/office/drawing/2014/main" val="1504451304"/>
                    </a:ext>
                  </a:extLst>
                </a:gridCol>
                <a:gridCol w="4422344">
                  <a:extLst>
                    <a:ext uri="{9D8B030D-6E8A-4147-A177-3AD203B41FA5}">
                      <a16:colId xmlns:a16="http://schemas.microsoft.com/office/drawing/2014/main" val="3957740470"/>
                    </a:ext>
                  </a:extLst>
                </a:gridCol>
              </a:tblGrid>
              <a:tr h="6459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Воспитательная задача 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 Традиционные технологии 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Цифровые технологии 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7788621"/>
                  </a:ext>
                </a:extLst>
              </a:tr>
              <a:tr h="1291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Способствовать осознанному поведению на основе традиционных общечеловеческих и базовых ценностей 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Тренинговые</a:t>
                      </a:r>
                      <a:r>
                        <a:rPr lang="ru-RU" sz="2400" dirty="0">
                          <a:effectLst/>
                        </a:rPr>
                        <a:t> технологии; Игровые технологии Деловые компьютерные обучающие видеоигр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Деловые компьютерные обучающие видеоигры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Симуляторы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0476209"/>
                  </a:ext>
                </a:extLst>
              </a:tr>
              <a:tr h="6459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Планировать профессиональную деятельность 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 Технология профессионального </a:t>
                      </a:r>
                      <a:r>
                        <a:rPr lang="ru-RU" sz="2400" dirty="0" err="1">
                          <a:effectLst/>
                        </a:rPr>
                        <a:t>самопроектирования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Открытые онлайн-курсы (например, курс «Самоменеджмент») 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4329444"/>
                  </a:ext>
                </a:extLst>
              </a:tr>
              <a:tr h="2583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Удовлетворение индивидуальных образовательных потребностей в части содержания образования и воспитание личных качеств, необходимых для стремления к личному росту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Технологии индивидуализации обучения;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Технология вероятностного образования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Образовательные </a:t>
                      </a:r>
                      <a:r>
                        <a:rPr lang="ru-RU" sz="2400" dirty="0" err="1">
                          <a:effectLst/>
                        </a:rPr>
                        <a:t>платформы:Фоксфорд</a:t>
                      </a:r>
                      <a:r>
                        <a:rPr lang="ru-RU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Skysmart</a:t>
                      </a:r>
                      <a:r>
                        <a:rPr lang="ru-RU" sz="2400" dirty="0">
                          <a:effectLst/>
                        </a:rPr>
                        <a:t>, Сириус и др.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1260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673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Таблица </a:t>
            </a:r>
            <a:r>
              <a:rPr lang="ru-RU" b="1" dirty="0" err="1"/>
              <a:t>критериальной</a:t>
            </a:r>
            <a:r>
              <a:rPr lang="ru-RU" b="1" dirty="0"/>
              <a:t> оценочной рубрики личностных результатов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721071"/>
              </p:ext>
            </p:extLst>
          </p:nvPr>
        </p:nvGraphicFramePr>
        <p:xfrm>
          <a:off x="0" y="1524002"/>
          <a:ext cx="12192000" cy="32456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1214">
                  <a:extLst>
                    <a:ext uri="{9D8B030D-6E8A-4147-A177-3AD203B41FA5}">
                      <a16:colId xmlns:a16="http://schemas.microsoft.com/office/drawing/2014/main" val="2928543302"/>
                    </a:ext>
                  </a:extLst>
                </a:gridCol>
                <a:gridCol w="1530786">
                  <a:extLst>
                    <a:ext uri="{9D8B030D-6E8A-4147-A177-3AD203B41FA5}">
                      <a16:colId xmlns:a16="http://schemas.microsoft.com/office/drawing/2014/main" val="3441300668"/>
                    </a:ext>
                  </a:extLst>
                </a:gridCol>
              </a:tblGrid>
              <a:tr h="353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Сформированность</a:t>
                      </a:r>
                      <a:r>
                        <a:rPr lang="ru-RU" sz="2000" dirty="0">
                          <a:effectLst/>
                        </a:rPr>
                        <a:t> российской гражданской идентичности (в соответствии с возрастом)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634525"/>
                  </a:ext>
                </a:extLst>
              </a:tr>
              <a:tr h="707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 У учащегося сформированы патриотические чувства, он осознаёт свою этническую принадлежность, усвоил ценности многонационального российского общества, имеет чувство ответственности и долга перед Родиной. 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734574"/>
                  </a:ext>
                </a:extLst>
              </a:tr>
              <a:tr h="707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У учащегося отсутствуют патриотические чувства, не сформированы представления о своей этнической принадлежности и ценностях многонационального российского общества; чувства ответственности и долга перед Родиной у обучающегося не сформированы. 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076704"/>
                  </a:ext>
                </a:extLst>
              </a:tr>
              <a:tr h="707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У учащегося отсутствуют патриотические чувства, не сформированы представления о своей этнической принадлежности и ценностях многонационального российского общества; чувства ответственности и долга перед Родиной у обучающегося не сформированы. 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2031586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331820"/>
              </p:ext>
            </p:extLst>
          </p:nvPr>
        </p:nvGraphicFramePr>
        <p:xfrm>
          <a:off x="0" y="3934692"/>
          <a:ext cx="12192000" cy="1927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70492">
                  <a:extLst>
                    <a:ext uri="{9D8B030D-6E8A-4147-A177-3AD203B41FA5}">
                      <a16:colId xmlns:a16="http://schemas.microsoft.com/office/drawing/2014/main" val="745033289"/>
                    </a:ext>
                  </a:extLst>
                </a:gridCol>
                <a:gridCol w="1521508">
                  <a:extLst>
                    <a:ext uri="{9D8B030D-6E8A-4147-A177-3AD203B41FA5}">
                      <a16:colId xmlns:a16="http://schemas.microsoft.com/office/drawing/2014/main" val="983596779"/>
                    </a:ext>
                  </a:extLst>
                </a:gridCol>
              </a:tblGrid>
              <a:tr h="155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Ответственное отношение к учению (в соответствии с возрастом) 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9230584"/>
                  </a:ext>
                </a:extLst>
              </a:tr>
              <a:tr h="970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Учащийся проявляет ответственное отношение к учению, готовность и способность к саморазвитию и самообразованию на основе высокой учебной мотивации; осознанно выбирает и строит свою индивидуальную траекторию образования; ориентируется в мире профессий, имеет собственные профессиональные предпочтения и устойчивые познавательные интересы; уважительно относится к труду.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172226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683880"/>
              </p:ext>
            </p:extLst>
          </p:nvPr>
        </p:nvGraphicFramePr>
        <p:xfrm>
          <a:off x="0" y="5092761"/>
          <a:ext cx="12182764" cy="1927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86473">
                  <a:extLst>
                    <a:ext uri="{9D8B030D-6E8A-4147-A177-3AD203B41FA5}">
                      <a16:colId xmlns:a16="http://schemas.microsoft.com/office/drawing/2014/main" val="566213028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val="4106076095"/>
                    </a:ext>
                  </a:extLst>
                </a:gridCol>
              </a:tblGrid>
              <a:tr h="419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Уважительное и доброжелательное отношение к другому человеку (в соответствии с возрастом)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0882474"/>
                  </a:ext>
                </a:extLst>
              </a:tr>
              <a:tr h="1276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Учащийся проявляет осознанное, уважительное и доброжелательное отношение к другому человеку, его мнению, мировоззрению, культуре, языку, вере, гражданской позиции; к истории, культуре, религии, традициям, языкам, ценностям народов России и народов мира; готовность и способность вести диалог с другими людьми и достигать в нём взаимопонимания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6506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638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3927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b="1" dirty="0" smtClean="0"/>
              <a:t>Планируемые </a:t>
            </a:r>
            <a:r>
              <a:rPr lang="ru-RU" b="1" dirty="0"/>
              <a:t>результаты развития познавательных </a:t>
            </a:r>
            <a:r>
              <a:rPr lang="ru-RU" b="1" dirty="0" smtClean="0"/>
              <a:t>УУД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763145"/>
              </p:ext>
            </p:extLst>
          </p:nvPr>
        </p:nvGraphicFramePr>
        <p:xfrm>
          <a:off x="0" y="1103376"/>
          <a:ext cx="12192000" cy="12643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9359">
                  <a:extLst>
                    <a:ext uri="{9D8B030D-6E8A-4147-A177-3AD203B41FA5}">
                      <a16:colId xmlns:a16="http://schemas.microsoft.com/office/drawing/2014/main" val="3918576115"/>
                    </a:ext>
                  </a:extLst>
                </a:gridCol>
                <a:gridCol w="4794245">
                  <a:extLst>
                    <a:ext uri="{9D8B030D-6E8A-4147-A177-3AD203B41FA5}">
                      <a16:colId xmlns:a16="http://schemas.microsoft.com/office/drawing/2014/main" val="1160665389"/>
                    </a:ext>
                  </a:extLst>
                </a:gridCol>
                <a:gridCol w="3258396">
                  <a:extLst>
                    <a:ext uri="{9D8B030D-6E8A-4147-A177-3AD203B41FA5}">
                      <a16:colId xmlns:a16="http://schemas.microsoft.com/office/drawing/2014/main" val="3458860038"/>
                    </a:ext>
                  </a:extLst>
                </a:gridCol>
              </a:tblGrid>
              <a:tr h="3288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Способ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6" marR="5645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Планируемый результат 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6" marR="5645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Воспитательный компонет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6" marR="56456" marT="0" marB="0"/>
                </a:tc>
                <a:extLst>
                  <a:ext uri="{0D108BD9-81ED-4DB2-BD59-A6C34878D82A}">
                    <a16:rowId xmlns:a16="http://schemas.microsoft.com/office/drawing/2014/main" val="189539295"/>
                  </a:ext>
                </a:extLst>
              </a:tr>
              <a:tr h="11509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Решение познавательных задач формулирование проблемы; самостоятельное создание способов проблем творческого и поискового характера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6" marR="5645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Критическое </a:t>
                      </a:r>
                      <a:r>
                        <a:rPr lang="ru-RU" sz="2800" b="1" dirty="0" err="1">
                          <a:effectLst/>
                        </a:rPr>
                        <a:t>мышление,креативность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6" marR="5645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Воспитывается </a:t>
                      </a:r>
                      <a:r>
                        <a:rPr lang="ru-RU" sz="2800" b="1" dirty="0" err="1">
                          <a:effectLst/>
                        </a:rPr>
                        <a:t>самостоятельность,творчество</a:t>
                      </a:r>
                      <a:r>
                        <a:rPr lang="ru-RU" sz="2800" b="1" dirty="0">
                          <a:effectLst/>
                        </a:rPr>
                        <a:t>, трудолюбие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6" marR="56456" marT="0" marB="0"/>
                </a:tc>
                <a:extLst>
                  <a:ext uri="{0D108BD9-81ED-4DB2-BD59-A6C34878D82A}">
                    <a16:rowId xmlns:a16="http://schemas.microsoft.com/office/drawing/2014/main" val="754852978"/>
                  </a:ext>
                </a:extLst>
              </a:tr>
              <a:tr h="16441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Кейс – метод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6" marR="5645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Грамотная работа с информацией; умение видеть возникающие проблемы и находить правильное их решение; Умение вести дискуссию, спокойно и доказательно отстаивая свою позицию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6" marR="5645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Умение отстаивать свою точку зрения и уважать мнение других, доброжелательное отношение к людям, социально-приемлемое самовыражение и самореализация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6" marR="56456" marT="0" marB="0"/>
                </a:tc>
                <a:extLst>
                  <a:ext uri="{0D108BD9-81ED-4DB2-BD59-A6C34878D82A}">
                    <a16:rowId xmlns:a16="http://schemas.microsoft.com/office/drawing/2014/main" val="1404491736"/>
                  </a:ext>
                </a:extLst>
              </a:tr>
              <a:tr h="2630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Mind-mapping/ментальные карты 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6" marR="56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 Способность систематизации и грамотного распределения информации Запоминание и усвоение больших объёмов информации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6" marR="56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Осознание важности получения знаний и правильного применения, отношение как необходимому труду, создающий жизненное благополучие и  уверенность в своих силах и способность решать сложные жизненные проблемы.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56" marR="56456" marT="0" marB="0"/>
                </a:tc>
                <a:extLst>
                  <a:ext uri="{0D108BD9-81ED-4DB2-BD59-A6C34878D82A}">
                    <a16:rowId xmlns:a16="http://schemas.microsoft.com/office/drawing/2014/main" val="2859162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704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95600" y="-15621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89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8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80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25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87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11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109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1514</Words>
  <Application>Microsoft Office PowerPoint</Application>
  <PresentationFormat>Широкоэкранный</PresentationFormat>
  <Paragraphs>128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Основная задача</vt:lpstr>
      <vt:lpstr>Стратегические ориентиры воспитания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Традиционные технологии</vt:lpstr>
      <vt:lpstr>Цифровые технология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«Три кита» результативного воспитания: </vt:lpstr>
      <vt:lpstr>Дорожная карта применения интеграции цифровых и традиционных технологий по повышению качества преподавания и решению воспитательных задач</vt:lpstr>
      <vt:lpstr>Таблица критериальной оценочной рубрики личностных результатов</vt:lpstr>
      <vt:lpstr>  Планируемые результаты развития познавательных УУД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Natally</dc:creator>
  <cp:lastModifiedBy>Natally</cp:lastModifiedBy>
  <cp:revision>14</cp:revision>
  <dcterms:created xsi:type="dcterms:W3CDTF">2023-04-03T16:49:17Z</dcterms:created>
  <dcterms:modified xsi:type="dcterms:W3CDTF">2023-04-04T16:20:27Z</dcterms:modified>
</cp:coreProperties>
</file>