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2" r:id="rId4"/>
    <p:sldId id="263" r:id="rId5"/>
    <p:sldId id="264" r:id="rId6"/>
    <p:sldId id="265" r:id="rId7"/>
    <p:sldId id="266" r:id="rId8"/>
    <p:sldId id="286" r:id="rId9"/>
    <p:sldId id="257" r:id="rId10"/>
    <p:sldId id="258" r:id="rId11"/>
    <p:sldId id="260" r:id="rId12"/>
    <p:sldId id="268" r:id="rId13"/>
    <p:sldId id="259" r:id="rId14"/>
    <p:sldId id="285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9" r:id="rId27"/>
    <p:sldId id="280" r:id="rId28"/>
    <p:sldId id="281" r:id="rId29"/>
    <p:sldId id="291" r:id="rId30"/>
    <p:sldId id="290" r:id="rId31"/>
    <p:sldId id="282" r:id="rId32"/>
    <p:sldId id="288" r:id="rId33"/>
    <p:sldId id="292" r:id="rId34"/>
    <p:sldId id="283" r:id="rId35"/>
    <p:sldId id="28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7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4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5024-2BC3-4E2A-9CD3-CFE1C4E7DD6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BF4F-1B6A-4723-9CB6-6BFD9921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um.yandex.ru/blog/chto-takoe-metod-triz/" TargetMode="External"/><Relationship Id="rId2" Type="http://schemas.openxmlformats.org/officeDocument/2006/relationships/hyperlink" Target="https://habr.com/ru/articles/65993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metodicheskie-razrabotki/228502-list-individualnyh-dostizhenij" TargetMode="External"/><Relationship Id="rId2" Type="http://schemas.openxmlformats.org/officeDocument/2006/relationships/hyperlink" Target="https://uchitelya.com/angliyskiy-yazyk/199592-list-dostizheniy-po-angliyskomu-yazyku-fgo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material.html?mid=13806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material.html?mid=13806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1;&#1088;&#1086;&#1082;.&#1088;&#1092;/library/testi_kak_sredstvo_proverki_znanij_shkolnikov_124113.html" TargetMode="External"/><Relationship Id="rId2" Type="http://schemas.openxmlformats.org/officeDocument/2006/relationships/hyperlink" Target="https://www.ast-centre.ru/books/diction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dacts.ru/termin/alternativnyi-test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formula.ru/test/" TargetMode="External"/><Relationship Id="rId2" Type="http://schemas.openxmlformats.org/officeDocument/2006/relationships/hyperlink" Target="https://s-english.ru/tests/6-klass/alternative-ques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tul.ru/uploads/journal/19/Journal_17_4_1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665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ХАРАКТЕРИСТИКИ</a:t>
            </a:r>
            <a:br>
              <a:rPr lang="ru-RU" b="1" dirty="0" smtClean="0"/>
            </a:br>
            <a:r>
              <a:rPr lang="ru-RU" b="1" dirty="0" smtClean="0"/>
              <a:t>ДЕЯТЕЛЬНОСТИ УЧИТЕЛЯ В РЕАЛИЗАЦИИ ДЕЯТЕЛЬНОСТНОГО </a:t>
            </a:r>
            <a:r>
              <a:rPr lang="ru-RU" b="1" dirty="0" smtClean="0"/>
              <a:t>ПОДХОДА</a:t>
            </a:r>
            <a:br>
              <a:rPr lang="ru-RU" b="1" dirty="0" smtClean="0"/>
            </a:br>
            <a:r>
              <a:rPr lang="ru-RU" b="1" dirty="0" smtClean="0"/>
              <a:t>для ИКУ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4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b="1" dirty="0"/>
              <a:t> </a:t>
            </a:r>
            <a:r>
              <a:rPr lang="ru-RU" sz="9600" b="1" dirty="0" smtClean="0"/>
              <a:t>Принцип </a:t>
            </a:r>
            <a:r>
              <a:rPr lang="ru-RU" sz="9600" b="1" dirty="0"/>
              <a:t>деятельности</a:t>
            </a:r>
            <a:r>
              <a:rPr lang="ru-RU" sz="9600" dirty="0"/>
              <a:t>. На уроке создаются условия, при которых ученик не получает готовую информацию, а добывает её сам. Это происходит за счёт превращения обучающегося в активного участника образовательного процесса. </a:t>
            </a:r>
          </a:p>
          <a:p>
            <a:r>
              <a:rPr lang="ru-RU" sz="9600" b="1" dirty="0"/>
              <a:t>Принцип системности</a:t>
            </a:r>
            <a:r>
              <a:rPr lang="ru-RU" sz="9600" dirty="0"/>
              <a:t>. Учитель предоставляет ученику целостную, системную информацию о мире. Для достижения этой цели часто проводятся уроки на стыке наук. </a:t>
            </a:r>
          </a:p>
          <a:p>
            <a:r>
              <a:rPr lang="ru-RU" sz="9600" b="1" dirty="0"/>
              <a:t>Принцип минимакса</a:t>
            </a:r>
            <a:r>
              <a:rPr lang="ru-RU" sz="9600" dirty="0"/>
              <a:t>. Ученику предоставляются максимальные возможности для обучения и обеспечивается усвоение материала на минимальном уровне, который предусмотрен Федеральным государственным образовательным стандартом. </a:t>
            </a:r>
          </a:p>
          <a:p>
            <a:r>
              <a:rPr lang="ru-RU" sz="9600" b="1" dirty="0"/>
              <a:t>Принцип психологического комфорта</a:t>
            </a:r>
            <a:r>
              <a:rPr lang="ru-RU" sz="9600" dirty="0"/>
              <a:t>. На уроке должна царить доброжелательная атмосфера, а все возможные стрессовые ситуации должны быть минимизированы. </a:t>
            </a:r>
          </a:p>
          <a:p>
            <a:r>
              <a:rPr lang="ru-RU" sz="9600" b="1" dirty="0"/>
              <a:t>Принцип творчества</a:t>
            </a:r>
            <a:r>
              <a:rPr lang="ru-RU" sz="9600" dirty="0"/>
              <a:t>. На каждом уроке должен присутствовать элемент творчества. Для этого педагог должен так строить образовательный процесс, чтобы у ученика была </a:t>
            </a:r>
            <a:r>
              <a:rPr lang="ru-RU" sz="9600" dirty="0" smtClean="0"/>
              <a:t>воз</a:t>
            </a:r>
            <a:r>
              <a:rPr lang="ru-RU" sz="9600" dirty="0"/>
              <a:t>можность получать опыт собственной творческой деятельности.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(Задание 17Система оценки.-А,Г)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264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Решение </a:t>
            </a:r>
            <a:r>
              <a:rPr lang="ru-RU" sz="3600" b="1" dirty="0" err="1"/>
              <a:t>деятельностно</a:t>
            </a:r>
            <a:r>
              <a:rPr lang="ru-RU" sz="3600" b="1" dirty="0"/>
              <a:t>-ценностной задачи</a:t>
            </a:r>
            <a:r>
              <a:rPr lang="ru-RU" sz="3600" dirty="0"/>
              <a:t> </a:t>
            </a:r>
            <a:endParaRPr lang="ru-RU" sz="3600" dirty="0" smtClean="0"/>
          </a:p>
          <a:p>
            <a:pPr marL="0" indent="0">
              <a:buNone/>
            </a:pPr>
            <a:r>
              <a:rPr lang="ru-RU" sz="3200" dirty="0" smtClean="0"/>
              <a:t>включает </a:t>
            </a:r>
            <a:r>
              <a:rPr lang="ru-RU" sz="3200" dirty="0"/>
              <a:t>личностную рефлексию, позволяющую оценить себя как субъекта деятельности. В результате рефлексии начинается процесс самопознания: человек сам себе отвечает на вопросы: «Кто Я? Какой Я? Почему Я такой?». Происходит самоидентификация: личностная (</a:t>
            </a:r>
            <a:r>
              <a:rPr lang="ru-RU" sz="3200" dirty="0" err="1"/>
              <a:t>самопонимание</a:t>
            </a:r>
            <a:r>
              <a:rPr lang="ru-RU" sz="3200" dirty="0"/>
              <a:t>, </a:t>
            </a:r>
            <a:r>
              <a:rPr lang="ru-RU" sz="3200" dirty="0" err="1"/>
              <a:t>самотождественность</a:t>
            </a:r>
            <a:r>
              <a:rPr lang="ru-RU" sz="3200" dirty="0"/>
              <a:t>, </a:t>
            </a:r>
            <a:r>
              <a:rPr lang="ru-RU" sz="3200" dirty="0" err="1"/>
              <a:t>самопринятие</a:t>
            </a:r>
            <a:r>
              <a:rPr lang="ru-RU" sz="3200" dirty="0"/>
              <a:t>, осознание собственной целостности, уникальности, значимости, обнаружение себя в мире) и социальная (реализация базовой потребности принадлежности к группе, обеспечение защиты, </a:t>
            </a:r>
            <a:r>
              <a:rPr lang="ru-RU" sz="3200" dirty="0" smtClean="0"/>
              <a:t>во</a:t>
            </a:r>
            <a:r>
              <a:rPr lang="ru-RU" sz="3200" dirty="0"/>
              <a:t>з</a:t>
            </a:r>
            <a:r>
              <a:rPr lang="ru-RU" sz="3200" dirty="0" smtClean="0"/>
              <a:t>можности </a:t>
            </a:r>
            <a:r>
              <a:rPr lang="ru-RU" sz="3200" dirty="0"/>
              <a:t>в самореализации, оценки другими, влияния на </a:t>
            </a:r>
            <a:r>
              <a:rPr lang="ru-RU" sz="3200" dirty="0" smtClean="0"/>
              <a:t>группу((Задание 17Система оценки.-Б)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414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" y="101600"/>
            <a:ext cx="1117599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6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/>
              <a:t>Некоторые технологии, которые учитель может использовать для реализации системно-</a:t>
            </a:r>
            <a:r>
              <a:rPr lang="ru-RU" sz="3300" b="1" dirty="0" err="1"/>
              <a:t>деятельностного</a:t>
            </a:r>
            <a:r>
              <a:rPr lang="ru-RU" sz="3300" b="1" dirty="0"/>
              <a:t> подхода:</a:t>
            </a:r>
            <a:endParaRPr lang="ru-RU" sz="3300" dirty="0"/>
          </a:p>
          <a:p>
            <a:r>
              <a:rPr lang="ru-RU" b="1" dirty="0"/>
              <a:t>Проблемно-диалогическая технология</a:t>
            </a:r>
            <a:r>
              <a:rPr lang="ru-RU" dirty="0"/>
              <a:t>. В рамках этого метода устанавливается учебная проблема и находятся пути её решения. Учитель вместе с учениками формулирует тему занятия и его цели, а затем все участники образовательного процесса взаимодействуют и решают поставленные задачи. </a:t>
            </a:r>
          </a:p>
          <a:p>
            <a:r>
              <a:rPr lang="ru-RU" b="1" dirty="0"/>
              <a:t>Технология оценивания</a:t>
            </a:r>
            <a:r>
              <a:rPr lang="ru-RU" dirty="0"/>
              <a:t>. Позволяет ученикам контролировать самих себя, давать оценку своей деятельности и её результату, что способствует развитию мотивации к успеху. </a:t>
            </a:r>
          </a:p>
          <a:p>
            <a:r>
              <a:rPr lang="ru-RU" b="1" dirty="0"/>
              <a:t>Технология продуктивного чтения</a:t>
            </a:r>
            <a:r>
              <a:rPr lang="ru-RU" dirty="0"/>
              <a:t>. Даёт возможность ученикам понимать суть прочитанного, выбирать наиболее ценные данные, анализировать их и формировать собственную позицию. </a:t>
            </a:r>
          </a:p>
          <a:p>
            <a:r>
              <a:rPr lang="ru-RU" b="1" u="sng" dirty="0"/>
              <a:t>Технология проектного обучения</a:t>
            </a:r>
            <a:r>
              <a:rPr lang="ru-RU" dirty="0"/>
              <a:t>. Позволяет развить у учащихся познавательные навыки, умение самостоятельно конструировать свои знания, ориентироваться в информационном пространстве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Кейс-технология</a:t>
            </a:r>
            <a:r>
              <a:rPr lang="ru-RU" dirty="0"/>
              <a:t> (анализ конкретных учебных ситуаций). Цель технологии — совместными усилиями группы учащихся проанализировать ситуацию и выработать практическое решение. </a:t>
            </a:r>
          </a:p>
          <a:p>
            <a:r>
              <a:rPr lang="ru-RU" b="1" dirty="0"/>
              <a:t>Модульная технология</a:t>
            </a:r>
            <a:r>
              <a:rPr lang="ru-RU" dirty="0"/>
              <a:t>. Ученик самостоятельно достигает конкретных целей учебно-познавательной деятельности в процессе работы с модулем. </a:t>
            </a:r>
            <a:r>
              <a:rPr lang="ru-RU" dirty="0" smtClean="0"/>
              <a:t> (Задание 17Система оценки.-Б)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29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43"/>
            <a:ext cx="12192000" cy="65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0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57018"/>
            <a:ext cx="11277600" cy="68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9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Теория решения изобретательских задач (ТРИЗ)</a:t>
            </a:r>
            <a:r>
              <a:rPr lang="ru-RU" dirty="0"/>
              <a:t> — это </a:t>
            </a:r>
            <a:r>
              <a:rPr lang="ru-RU" b="1" dirty="0"/>
              <a:t>методология, возникшая в 1956 году в СССР</a:t>
            </a:r>
            <a:r>
              <a:rPr lang="ru-RU" dirty="0"/>
              <a:t>. Она представляет собой набор эвристик (более 30 методов, алгоритмов и процедур), способствующих продуктивному творческому мышлению и созданию ранее неизвестного. Автор и создатель теории — Г.С. Альтшуллер.</a:t>
            </a:r>
            <a:r>
              <a:rPr lang="ru-RU" dirty="0">
                <a:hlinkClick r:id="rId2" tooltip="habr.com – Теория Решения Изобретательских Задач (ТРИЗ)... / Хабр"/>
              </a:rPr>
              <a:t>2</a:t>
            </a:r>
            <a:endParaRPr lang="ru-RU" dirty="0"/>
          </a:p>
          <a:p>
            <a:r>
              <a:rPr lang="ru-RU" b="1" dirty="0"/>
              <a:t>Суть ТРИЗ</a:t>
            </a:r>
            <a:r>
              <a:rPr lang="ru-RU" dirty="0"/>
              <a:t> — найти нестандартное и оптимальное решение проблемы минимальными усилиями.</a:t>
            </a:r>
            <a:r>
              <a:rPr lang="ru-RU" dirty="0">
                <a:hlinkClick r:id="rId3" tooltip="practicum.yandex.ru – Метод ТРИЗ: что такое, суть технологии, основы..."/>
              </a:rPr>
              <a:t>1</a:t>
            </a:r>
            <a:endParaRPr lang="ru-RU" dirty="0"/>
          </a:p>
          <a:p>
            <a:r>
              <a:rPr lang="ru-RU" b="1" dirty="0"/>
              <a:t>Инструменты ТРИЗ используются в отраслях экономики</a:t>
            </a:r>
            <a:r>
              <a:rPr lang="ru-RU" dirty="0"/>
              <a:t> и служат:</a:t>
            </a:r>
          </a:p>
          <a:p>
            <a:r>
              <a:rPr lang="ru-RU" dirty="0"/>
              <a:t>комплексному анализу бизнес-процессов и продуктов (товаров, услуг);</a:t>
            </a:r>
            <a:r>
              <a:rPr lang="ru-RU" dirty="0">
                <a:hlinkClick r:id="rId2" tooltip="habr.com – Теория Решения Изобретательских Задач (ТРИЗ)... / Хабр"/>
              </a:rPr>
              <a:t>2</a:t>
            </a:r>
            <a:endParaRPr lang="ru-RU" dirty="0"/>
          </a:p>
          <a:p>
            <a:r>
              <a:rPr lang="ru-RU" dirty="0"/>
              <a:t>выявлению проблем, постановке локальных задач и формулировке приоритетных направлений изменения </a:t>
            </a:r>
            <a:r>
              <a:rPr lang="ru-RU" dirty="0" smtClean="0"/>
              <a:t>бизнес-систем…..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6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92364"/>
            <a:ext cx="11416146" cy="71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9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u="sng" dirty="0" err="1"/>
              <a:t>Эльконин</a:t>
            </a:r>
            <a:r>
              <a:rPr lang="ru-RU" sz="4100" b="1" u="sng" dirty="0"/>
              <a:t> и Давыдов использовали технологию развивающего </a:t>
            </a:r>
            <a:r>
              <a:rPr lang="ru-RU" sz="4100" b="1" u="sng" dirty="0" err="1" smtClean="0"/>
              <a:t>обучения</a:t>
            </a:r>
            <a:r>
              <a:rPr lang="ru-RU" dirty="0" err="1" smtClean="0"/>
              <a:t>,которая</a:t>
            </a:r>
            <a:r>
              <a:rPr lang="ru-RU" dirty="0" smtClean="0"/>
              <a:t> </a:t>
            </a:r>
            <a:r>
              <a:rPr lang="ru-RU" dirty="0"/>
              <a:t>предполагает </a:t>
            </a:r>
            <a:r>
              <a:rPr lang="ru-RU" b="1" u="sng" dirty="0"/>
              <a:t>формирование у детей основ теоретического мышления</a:t>
            </a:r>
            <a:r>
              <a:rPr lang="ru-RU" u="sng" dirty="0"/>
              <a:t>. </a:t>
            </a:r>
          </a:p>
          <a:p>
            <a:pPr marL="0" indent="0">
              <a:buNone/>
            </a:pPr>
            <a:r>
              <a:rPr lang="ru-RU" b="1" dirty="0"/>
              <a:t>Некоторые основные особенности этой технологии</a:t>
            </a:r>
            <a:r>
              <a:rPr lang="ru-RU" dirty="0"/>
              <a:t>:</a:t>
            </a:r>
          </a:p>
          <a:p>
            <a:r>
              <a:rPr lang="ru-RU" b="1" dirty="0"/>
              <a:t>Изменение предметного содержания обучения</a:t>
            </a:r>
            <a:r>
              <a:rPr lang="ru-RU" dirty="0"/>
              <a:t>. В основу изучаемых дисциплин положена система научных понятий. </a:t>
            </a:r>
            <a:endParaRPr lang="ru-RU" dirty="0" smtClean="0"/>
          </a:p>
          <a:p>
            <a:r>
              <a:rPr lang="ru-RU" b="1" dirty="0" smtClean="0"/>
              <a:t>Обратное </a:t>
            </a:r>
            <a:r>
              <a:rPr lang="ru-RU" b="1" dirty="0"/>
              <a:t>направление обучения</a:t>
            </a:r>
            <a:r>
              <a:rPr lang="ru-RU" dirty="0"/>
              <a:t>. Усвоение знаний, носящих общий и абстрактный характер, предшествует знакомству учащихся с более частными и конкретными знаниями. </a:t>
            </a:r>
            <a:endParaRPr lang="ru-RU" dirty="0" smtClean="0"/>
          </a:p>
          <a:p>
            <a:r>
              <a:rPr lang="ru-RU" b="1" dirty="0" smtClean="0"/>
              <a:t>Отказ </a:t>
            </a:r>
            <a:r>
              <a:rPr lang="ru-RU" b="1" dirty="0"/>
              <a:t>от репродуктивного способа обучения</a:t>
            </a:r>
            <a:r>
              <a:rPr lang="ru-RU" dirty="0"/>
              <a:t>. Переход к </a:t>
            </a:r>
            <a:r>
              <a:rPr lang="ru-RU" dirty="0" err="1"/>
              <a:t>деятельностной</a:t>
            </a:r>
            <a:r>
              <a:rPr lang="ru-RU" dirty="0"/>
              <a:t> педагогике, в которой ключевой компетентностью является наличие у человека основ теоретического мышления. </a:t>
            </a:r>
            <a:endParaRPr lang="ru-RU" dirty="0" smtClean="0"/>
          </a:p>
          <a:p>
            <a:r>
              <a:rPr lang="ru-RU" b="1" dirty="0" smtClean="0"/>
              <a:t>Целенаправленная </a:t>
            </a:r>
            <a:r>
              <a:rPr lang="ru-RU" b="1" dirty="0"/>
              <a:t>учебная деятельность</a:t>
            </a:r>
            <a:r>
              <a:rPr lang="ru-RU" dirty="0"/>
              <a:t>. Обучаемый ставит цели и задачи </a:t>
            </a:r>
            <a:r>
              <a:rPr lang="ru-RU" dirty="0" err="1"/>
              <a:t>самоизменения</a:t>
            </a:r>
            <a:r>
              <a:rPr lang="ru-RU" dirty="0"/>
              <a:t> и творчески их решает. </a:t>
            </a:r>
            <a:endParaRPr lang="ru-RU" dirty="0" smtClean="0"/>
          </a:p>
          <a:p>
            <a:r>
              <a:rPr lang="ru-RU" b="1" dirty="0" smtClean="0"/>
              <a:t>Проблемное </a:t>
            </a:r>
            <a:r>
              <a:rPr lang="ru-RU" b="1" dirty="0"/>
              <a:t>изложение материала</a:t>
            </a:r>
            <a:r>
              <a:rPr lang="ru-RU" dirty="0"/>
              <a:t>. Побуждает к коллективной мыслительной деятельности, формированию межличностных отношений в учебной деятельности. </a:t>
            </a:r>
            <a:endParaRPr lang="ru-RU" dirty="0" smtClean="0"/>
          </a:p>
          <a:p>
            <a:r>
              <a:rPr lang="ru-RU" b="1" dirty="0" smtClean="0"/>
              <a:t>Моделирование </a:t>
            </a:r>
            <a:r>
              <a:rPr lang="ru-RU" b="1" dirty="0"/>
              <a:t>учебных задач</a:t>
            </a:r>
            <a:r>
              <a:rPr lang="ru-RU" dirty="0"/>
              <a:t>. Способы решения задач моделируются в предметной, графической или знаковой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247027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2" y="64655"/>
            <a:ext cx="1153621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1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5824"/>
            <a:ext cx="10515600" cy="4790440"/>
          </a:xfrm>
        </p:spPr>
      </p:pic>
    </p:spTree>
    <p:extLst>
      <p:ext uri="{BB962C8B-B14F-4D97-AF65-F5344CB8AC3E}">
        <p14:creationId xmlns:p14="http://schemas.microsoft.com/office/powerpoint/2010/main" val="423485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-729673"/>
            <a:ext cx="12099636" cy="77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4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10" y="365125"/>
            <a:ext cx="12321309" cy="661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5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44"/>
            <a:ext cx="12192000" cy="70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1998035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3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365125"/>
            <a:ext cx="1213658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4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5125"/>
            <a:ext cx="12044219" cy="74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5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Разница между тестом достижений и тестом возможностей по предмету «английский язык»</a:t>
            </a:r>
            <a:r>
              <a:rPr lang="ru-RU" dirty="0"/>
              <a:t> заключается в их целях и подходе к оценке знаний и умений учащихся. </a:t>
            </a:r>
          </a:p>
          <a:p>
            <a:r>
              <a:rPr lang="ru-RU" b="1" dirty="0"/>
              <a:t>Тест достижений</a:t>
            </a:r>
            <a:r>
              <a:rPr lang="ru-RU" dirty="0"/>
              <a:t> (</a:t>
            </a:r>
            <a:r>
              <a:rPr lang="ru-RU" dirty="0" err="1"/>
              <a:t>achievement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) </a:t>
            </a:r>
            <a:r>
              <a:rPr lang="ru-RU" b="1" dirty="0"/>
              <a:t>позволяет проверить уровень знаний учащихся за конкретный период</a:t>
            </a:r>
            <a:r>
              <a:rPr lang="ru-RU" dirty="0"/>
              <a:t>. Учитель проводит такой тест после окончания одной главы или темы и выявляет, какой у студентов уровень понимания данного материала. </a:t>
            </a:r>
          </a:p>
          <a:p>
            <a:r>
              <a:rPr lang="ru-RU" b="1" dirty="0"/>
              <a:t>Тест возможностей</a:t>
            </a:r>
            <a:r>
              <a:rPr lang="ru-RU" dirty="0"/>
              <a:t> (</a:t>
            </a:r>
            <a:r>
              <a:rPr lang="ru-RU" dirty="0" err="1"/>
              <a:t>proficiency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) </a:t>
            </a:r>
            <a:r>
              <a:rPr lang="ru-RU" b="1" dirty="0"/>
              <a:t>помогает узнать, насколько хорошо ученик умеет пользоваться полученными знаниями</a:t>
            </a:r>
            <a:r>
              <a:rPr lang="ru-RU" dirty="0"/>
              <a:t>. Он показывает общее владение языком на высоком уровне. Если ученик может применить свои знания в реальных ситуациях, общаться с разными людьми на различные темы, то этот тест будет считаться пройденным. </a:t>
            </a:r>
          </a:p>
          <a:p>
            <a:r>
              <a:rPr lang="ru-RU" dirty="0"/>
              <a:t>Таким образом, </a:t>
            </a:r>
            <a:r>
              <a:rPr lang="ru-RU" b="1" dirty="0"/>
              <a:t>тест достижений фокусируется на уже полученных знаниях, а тест возможностей оценивает, насколько хорошо ученик умеет применять знания на практике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6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Тест возможностей</a:t>
            </a:r>
            <a:r>
              <a:rPr lang="ru-RU" dirty="0"/>
              <a:t> — это тест, направленный на диагностику потенциала обучаемости, на прогнозирование будущих образовательных и профессиональных достижений. 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из известных тестов возможностей — </a:t>
            </a:r>
            <a:r>
              <a:rPr lang="ru-RU" b="1" dirty="0"/>
              <a:t>американский образовательный тест SAT (</a:t>
            </a:r>
            <a:r>
              <a:rPr lang="ru-RU" b="1" dirty="0" err="1"/>
              <a:t>Scholastic</a:t>
            </a:r>
            <a:r>
              <a:rPr lang="ru-RU" b="1" dirty="0"/>
              <a:t> </a:t>
            </a:r>
            <a:r>
              <a:rPr lang="ru-RU" b="1" dirty="0" err="1"/>
              <a:t>Aptitude</a:t>
            </a:r>
            <a:r>
              <a:rPr lang="ru-RU" b="1" dirty="0"/>
              <a:t> </a:t>
            </a:r>
            <a:r>
              <a:rPr lang="ru-RU" b="1" dirty="0" err="1"/>
              <a:t>Test</a:t>
            </a:r>
            <a:r>
              <a:rPr lang="ru-RU" b="1" dirty="0"/>
              <a:t>)</a:t>
            </a:r>
            <a:r>
              <a:rPr lang="ru-RU" dirty="0"/>
              <a:t>, разработанный фирмой ETS (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Testing</a:t>
            </a:r>
            <a:r>
              <a:rPr lang="ru-RU" dirty="0"/>
              <a:t> </a:t>
            </a:r>
            <a:r>
              <a:rPr lang="ru-RU" dirty="0" err="1"/>
              <a:t>Service</a:t>
            </a:r>
            <a:r>
              <a:rPr lang="ru-RU" dirty="0"/>
              <a:t>) из </a:t>
            </a:r>
            <a:r>
              <a:rPr lang="ru-RU" dirty="0" err="1"/>
              <a:t>Принстона</a:t>
            </a:r>
            <a:r>
              <a:rPr lang="ru-RU" dirty="0"/>
              <a:t>, штат Нью-Джерси, США. </a:t>
            </a:r>
            <a:r>
              <a:rPr lang="ru-RU" dirty="0" smtClean="0"/>
              <a:t>Также </a:t>
            </a:r>
            <a:r>
              <a:rPr lang="ru-RU" dirty="0"/>
              <a:t>существуют </a:t>
            </a:r>
            <a:r>
              <a:rPr lang="ru-RU" b="1" dirty="0"/>
              <a:t>тесты, которые помогают определить потенциал человека</a:t>
            </a:r>
            <a:r>
              <a:rPr lang="ru-RU" dirty="0"/>
              <a:t>, например:</a:t>
            </a:r>
          </a:p>
          <a:p>
            <a:r>
              <a:rPr lang="ru-RU" b="1" dirty="0"/>
              <a:t>«Тест: в чём ваш талант и как его раскрыть»</a:t>
            </a:r>
            <a:r>
              <a:rPr lang="ru-RU" dirty="0"/>
              <a:t>, составленный президентской платформой «Россия — страна возможностей». Тест помогает определить, в какой сфере у человека больше всего возможностей.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/>
              <a:t>Тест на потенциал. Какой у тебя скрытый дар?»</a:t>
            </a:r>
            <a:r>
              <a:rPr lang="ru-RU" dirty="0"/>
              <a:t>, представленный на сайте testometrika.com. Тест позволяет узнать о сильных сторонах человека и получить полезные советы по развитию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32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Тесты достижений</a:t>
            </a:r>
            <a:r>
              <a:rPr lang="ru-RU" dirty="0"/>
              <a:t> — </a:t>
            </a:r>
            <a:r>
              <a:rPr lang="ru-RU" b="1" dirty="0"/>
              <a:t>тесты, предназначенные для измерения качества учебных или профессиональных знаний, умений и навыков</a:t>
            </a:r>
            <a:r>
              <a:rPr lang="ru-RU" dirty="0"/>
              <a:t>.  </a:t>
            </a:r>
          </a:p>
          <a:p>
            <a:r>
              <a:rPr lang="ru-RU" dirty="0"/>
              <a:t>Они конструируются с учётом содержания учебных или профессиональных задач для определённых условий и целей тестирования (отбор, аттестация, экзамен и пр.). </a:t>
            </a:r>
            <a:endParaRPr lang="ru-RU" dirty="0" smtClean="0"/>
          </a:p>
          <a:p>
            <a:r>
              <a:rPr lang="ru-RU" b="1" dirty="0" smtClean="0"/>
              <a:t>Некоторые </a:t>
            </a:r>
            <a:r>
              <a:rPr lang="ru-RU" b="1" dirty="0"/>
              <a:t>области применения тестов достижений</a:t>
            </a:r>
            <a:r>
              <a:rPr lang="ru-RU" dirty="0"/>
              <a:t>:</a:t>
            </a:r>
          </a:p>
          <a:p>
            <a:r>
              <a:rPr lang="ru-RU" b="1" dirty="0"/>
              <a:t>Отбор в высшие учебные заведения</a:t>
            </a:r>
            <a:r>
              <a:rPr lang="ru-RU" dirty="0"/>
              <a:t>. В ряде стран результаты выполнения этих тестов заменяют традиционные экзаменационные оценки. </a:t>
            </a:r>
            <a:endParaRPr lang="ru-RU" dirty="0" smtClean="0"/>
          </a:p>
          <a:p>
            <a:r>
              <a:rPr lang="ru-RU" b="1" dirty="0" smtClean="0"/>
              <a:t>Профессиональный </a:t>
            </a:r>
            <a:r>
              <a:rPr lang="ru-RU" b="1" dirty="0"/>
              <a:t>отбор</a:t>
            </a:r>
            <a:r>
              <a:rPr lang="ru-RU" dirty="0"/>
              <a:t>. Тестирование проводится с целью измерения эффективности обучения или тренировки в известных и контролируемых условиях трудовой деятельности людей, отбора персонала на определённые виды работ, которые требуют соответствующих профессиональных знаний и опыта, определения квалификации работников. </a:t>
            </a:r>
            <a:endParaRPr lang="ru-RU" dirty="0" smtClean="0"/>
          </a:p>
          <a:p>
            <a:r>
              <a:rPr lang="ru-RU" dirty="0" smtClean="0"/>
              <a:t>Одним </a:t>
            </a:r>
            <a:r>
              <a:rPr lang="ru-RU" dirty="0"/>
              <a:t>из наиболее известных тестов достижений является </a:t>
            </a:r>
            <a:r>
              <a:rPr lang="ru-RU" b="1" dirty="0"/>
              <a:t>Стэндфордский тест достижений (SAT)</a:t>
            </a:r>
            <a:r>
              <a:rPr lang="ru-RU" dirty="0"/>
              <a:t>, впервые опубликованный в 1923 году. С его помощью оценивается уровень </a:t>
            </a:r>
            <a:r>
              <a:rPr lang="ru-RU" dirty="0" err="1"/>
              <a:t>обученности</a:t>
            </a:r>
            <a:r>
              <a:rPr lang="ru-RU" dirty="0"/>
              <a:t> в разных классах средних учебных заведений.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862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/>
              <a:t>Примеры тестов возможностей по английскому языку</a:t>
            </a:r>
            <a:r>
              <a:rPr lang="ru-RU" sz="3600" dirty="0"/>
              <a:t>:</a:t>
            </a:r>
          </a:p>
          <a:p>
            <a:r>
              <a:rPr lang="ru-RU" b="1" dirty="0"/>
              <a:t>«</a:t>
            </a:r>
            <a:r>
              <a:rPr lang="ru-RU" b="1" dirty="0" err="1"/>
              <a:t>Conditionals</a:t>
            </a:r>
            <a:r>
              <a:rPr lang="ru-RU" b="1" dirty="0"/>
              <a:t>»</a:t>
            </a:r>
            <a:r>
              <a:rPr lang="ru-RU" dirty="0"/>
              <a:t>. Тест для проверки знаний по теме условных предложений (</a:t>
            </a:r>
            <a:r>
              <a:rPr lang="ru-RU" dirty="0" err="1"/>
              <a:t>Conditionals</a:t>
            </a:r>
            <a:r>
              <a:rPr lang="ru-RU" dirty="0"/>
              <a:t>). На каждое задание даётся 40 различных вариантов, которые выпадают в случайном порядке каждому ученику. </a:t>
            </a:r>
          </a:p>
          <a:p>
            <a:r>
              <a:rPr lang="ru-RU" b="1" dirty="0"/>
              <a:t>«</a:t>
            </a:r>
            <a:r>
              <a:rPr lang="ru-RU" b="1" dirty="0" err="1"/>
              <a:t>Present</a:t>
            </a:r>
            <a:r>
              <a:rPr lang="ru-RU" b="1" dirty="0"/>
              <a:t> </a:t>
            </a:r>
            <a:r>
              <a:rPr lang="ru-RU" b="1" dirty="0" err="1"/>
              <a:t>Simple</a:t>
            </a:r>
            <a:r>
              <a:rPr lang="ru-RU" b="1" dirty="0"/>
              <a:t>»</a:t>
            </a:r>
            <a:r>
              <a:rPr lang="ru-RU" dirty="0"/>
              <a:t>. Тест для 5 класса по УМК </a:t>
            </a:r>
            <a:r>
              <a:rPr lang="ru-RU" dirty="0" err="1"/>
              <a:t>Spotlight</a:t>
            </a:r>
            <a:r>
              <a:rPr lang="ru-RU" dirty="0"/>
              <a:t> для проверки усвоения грамматической темы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Simple</a:t>
            </a:r>
            <a:r>
              <a:rPr lang="ru-RU" dirty="0"/>
              <a:t> </a:t>
            </a:r>
            <a:r>
              <a:rPr lang="ru-RU" dirty="0" err="1"/>
              <a:t>Tense</a:t>
            </a:r>
            <a:r>
              <a:rPr lang="ru-RU" dirty="0"/>
              <a:t>. </a:t>
            </a:r>
          </a:p>
          <a:p>
            <a:r>
              <a:rPr lang="ru-RU" b="1" dirty="0"/>
              <a:t>«</a:t>
            </a:r>
            <a:r>
              <a:rPr lang="ru-RU" b="1" dirty="0" err="1"/>
              <a:t>Past</a:t>
            </a:r>
            <a:r>
              <a:rPr lang="ru-RU" b="1" dirty="0"/>
              <a:t> </a:t>
            </a:r>
            <a:r>
              <a:rPr lang="ru-RU" b="1" dirty="0" err="1"/>
              <a:t>Simple</a:t>
            </a:r>
            <a:r>
              <a:rPr lang="ru-RU" b="1" dirty="0"/>
              <a:t> </a:t>
            </a:r>
            <a:r>
              <a:rPr lang="ru-RU" b="1" dirty="0" err="1"/>
              <a:t>or</a:t>
            </a:r>
            <a:r>
              <a:rPr lang="ru-RU" b="1" dirty="0"/>
              <a:t> </a:t>
            </a:r>
            <a:r>
              <a:rPr lang="ru-RU" b="1" dirty="0" err="1"/>
              <a:t>Past</a:t>
            </a:r>
            <a:r>
              <a:rPr lang="ru-RU" b="1" dirty="0"/>
              <a:t> </a:t>
            </a:r>
            <a:r>
              <a:rPr lang="ru-RU" b="1" dirty="0" err="1"/>
              <a:t>Continuous</a:t>
            </a:r>
            <a:r>
              <a:rPr lang="ru-RU" b="1" dirty="0"/>
              <a:t>»</a:t>
            </a:r>
            <a:r>
              <a:rPr lang="ru-RU" dirty="0"/>
              <a:t>. Тест предназначен для учеников 5 классов, помогает закрепить знания в темах </a:t>
            </a:r>
            <a:r>
              <a:rPr lang="ru-RU" dirty="0" err="1"/>
              <a:t>Past</a:t>
            </a:r>
            <a:r>
              <a:rPr lang="ru-RU" dirty="0"/>
              <a:t> </a:t>
            </a:r>
            <a:r>
              <a:rPr lang="ru-RU" dirty="0" err="1"/>
              <a:t>Simple</a:t>
            </a:r>
            <a:r>
              <a:rPr lang="ru-RU" dirty="0"/>
              <a:t> </a:t>
            </a:r>
            <a:r>
              <a:rPr lang="ru-RU" dirty="0" err="1"/>
              <a:t>Tense</a:t>
            </a:r>
            <a:r>
              <a:rPr lang="ru-RU" dirty="0"/>
              <a:t> и </a:t>
            </a:r>
            <a:r>
              <a:rPr lang="ru-RU" dirty="0" err="1"/>
              <a:t>Past</a:t>
            </a:r>
            <a:r>
              <a:rPr lang="ru-RU" dirty="0"/>
              <a:t> </a:t>
            </a:r>
            <a:r>
              <a:rPr lang="ru-RU" dirty="0" err="1"/>
              <a:t>Continuous</a:t>
            </a:r>
            <a:r>
              <a:rPr lang="ru-RU" dirty="0"/>
              <a:t> </a:t>
            </a:r>
            <a:r>
              <a:rPr lang="ru-RU" dirty="0" err="1"/>
              <a:t>Tense</a:t>
            </a:r>
            <a:r>
              <a:rPr lang="ru-RU" dirty="0"/>
              <a:t>. </a:t>
            </a:r>
          </a:p>
          <a:p>
            <a:r>
              <a:rPr lang="ru-RU" b="1" dirty="0"/>
              <a:t>«</a:t>
            </a:r>
            <a:r>
              <a:rPr lang="ru-RU" b="1" dirty="0" err="1"/>
              <a:t>Have</a:t>
            </a:r>
            <a:r>
              <a:rPr lang="ru-RU" b="1" dirty="0"/>
              <a:t>/</a:t>
            </a:r>
            <a:r>
              <a:rPr lang="ru-RU" b="1" dirty="0" err="1"/>
              <a:t>Has</a:t>
            </a:r>
            <a:r>
              <a:rPr lang="ru-RU" b="1" dirty="0"/>
              <a:t> </a:t>
            </a:r>
            <a:r>
              <a:rPr lang="ru-RU" b="1" dirty="0" err="1"/>
              <a:t>Got</a:t>
            </a:r>
            <a:r>
              <a:rPr lang="ru-RU" b="1" dirty="0"/>
              <a:t>»</a:t>
            </a:r>
            <a:r>
              <a:rPr lang="ru-RU" dirty="0"/>
              <a:t>. Тест на проверку грамматической конструкции </a:t>
            </a:r>
            <a:r>
              <a:rPr lang="ru-RU" dirty="0" err="1"/>
              <a:t>Have</a:t>
            </a:r>
            <a:r>
              <a:rPr lang="ru-RU" dirty="0"/>
              <a:t>/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got</a:t>
            </a:r>
            <a:r>
              <a:rPr lang="ru-RU" dirty="0"/>
              <a:t>. </a:t>
            </a:r>
          </a:p>
          <a:p>
            <a:r>
              <a:rPr lang="ru-RU" b="1" dirty="0"/>
              <a:t>«</a:t>
            </a:r>
            <a:r>
              <a:rPr lang="ru-RU" b="1" dirty="0" err="1"/>
              <a:t>This</a:t>
            </a:r>
            <a:r>
              <a:rPr lang="ru-RU" b="1" dirty="0"/>
              <a:t>/</a:t>
            </a:r>
            <a:r>
              <a:rPr lang="ru-RU" b="1" dirty="0" err="1"/>
              <a:t>These</a:t>
            </a:r>
            <a:r>
              <a:rPr lang="ru-RU" b="1" dirty="0"/>
              <a:t>/</a:t>
            </a:r>
            <a:r>
              <a:rPr lang="ru-RU" b="1" dirty="0" err="1"/>
              <a:t>That</a:t>
            </a:r>
            <a:r>
              <a:rPr lang="ru-RU" b="1" dirty="0"/>
              <a:t>/</a:t>
            </a:r>
            <a:r>
              <a:rPr lang="ru-RU" b="1" dirty="0" err="1"/>
              <a:t>Those</a:t>
            </a:r>
            <a:r>
              <a:rPr lang="ru-RU" b="1" dirty="0"/>
              <a:t>»</a:t>
            </a:r>
            <a:r>
              <a:rPr lang="ru-RU" dirty="0"/>
              <a:t>. В этом тесте отрабатываются случаи употребления указательных местоимений в английском языке. </a:t>
            </a:r>
          </a:p>
          <a:p>
            <a:r>
              <a:rPr lang="ru-RU" b="1" dirty="0"/>
              <a:t>«</a:t>
            </a:r>
            <a:r>
              <a:rPr lang="ru-RU" b="1" dirty="0" err="1"/>
              <a:t>Future</a:t>
            </a:r>
            <a:r>
              <a:rPr lang="ru-RU" b="1" dirty="0"/>
              <a:t> </a:t>
            </a:r>
            <a:r>
              <a:rPr lang="ru-RU" b="1" dirty="0" err="1"/>
              <a:t>Tenses</a:t>
            </a:r>
            <a:r>
              <a:rPr lang="ru-RU" b="1" dirty="0"/>
              <a:t>»</a:t>
            </a:r>
            <a:r>
              <a:rPr lang="ru-RU" dirty="0"/>
              <a:t>. Тест проверяет умение правильно выбирать и употреблять будущие времена (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Indefinite</a:t>
            </a:r>
            <a:r>
              <a:rPr lang="ru-RU" dirty="0"/>
              <a:t>,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Continuous</a:t>
            </a:r>
            <a:r>
              <a:rPr lang="ru-RU" dirty="0"/>
              <a:t>,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Perfect</a:t>
            </a:r>
            <a:r>
              <a:rPr lang="ru-RU" dirty="0"/>
              <a:t>,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Perfect</a:t>
            </a:r>
            <a:r>
              <a:rPr lang="ru-RU" dirty="0"/>
              <a:t> </a:t>
            </a:r>
            <a:r>
              <a:rPr lang="ru-RU" dirty="0" err="1"/>
              <a:t>Continuous</a:t>
            </a:r>
            <a:r>
              <a:rPr lang="ru-RU" dirty="0"/>
              <a:t>). </a:t>
            </a:r>
          </a:p>
          <a:p>
            <a:r>
              <a:rPr lang="ru-RU" b="1" dirty="0"/>
              <a:t>«</a:t>
            </a:r>
            <a:r>
              <a:rPr lang="ru-RU" b="1" dirty="0" err="1"/>
              <a:t>Wh-questions</a:t>
            </a:r>
            <a:r>
              <a:rPr lang="ru-RU" b="1" dirty="0"/>
              <a:t>»</a:t>
            </a:r>
            <a:r>
              <a:rPr lang="ru-RU" dirty="0"/>
              <a:t>. Тест на определение уровня знаний по употреблению специальных вопросов. </a:t>
            </a:r>
          </a:p>
          <a:p>
            <a:r>
              <a:rPr lang="ru-RU" b="1" dirty="0"/>
              <a:t>«Косвенная речь»</a:t>
            </a:r>
            <a:r>
              <a:rPr lang="ru-RU" dirty="0"/>
              <a:t>. В этом тесте отрабатываются правила изменения предложений в косвенной речи: порядок слов, изменения местоимений, временных маркеров, времён глагола. </a:t>
            </a:r>
          </a:p>
        </p:txBody>
      </p:sp>
    </p:spTree>
    <p:extLst>
      <p:ext uri="{BB962C8B-B14F-4D97-AF65-F5344CB8AC3E}">
        <p14:creationId xmlns:p14="http://schemas.microsoft.com/office/powerpoint/2010/main" val="247992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Таксономия </a:t>
            </a:r>
            <a:r>
              <a:rPr lang="ru-RU" sz="3600" b="1" dirty="0" smtClean="0"/>
              <a:t>(</a:t>
            </a:r>
            <a:r>
              <a:rPr lang="ru-RU" dirty="0"/>
              <a:t>наука о классификации сложных иерархических систем, принцип организации объектов от низшего к </a:t>
            </a:r>
            <a:r>
              <a:rPr lang="ru-RU" dirty="0" smtClean="0"/>
              <a:t>высшему) </a:t>
            </a:r>
            <a:r>
              <a:rPr lang="ru-RU" sz="3600" b="1" dirty="0" err="1" smtClean="0"/>
              <a:t>Блума</a:t>
            </a:r>
            <a:r>
              <a:rPr lang="ru-RU" sz="3600" dirty="0"/>
              <a:t> — </a:t>
            </a:r>
            <a:endParaRPr lang="ru-RU" sz="3600" dirty="0" smtClean="0"/>
          </a:p>
          <a:p>
            <a:r>
              <a:rPr lang="ru-RU" sz="3600" dirty="0" smtClean="0"/>
              <a:t>это</a:t>
            </a:r>
            <a:r>
              <a:rPr lang="ru-RU" sz="3600" dirty="0"/>
              <a:t> </a:t>
            </a:r>
            <a:r>
              <a:rPr lang="ru-RU" sz="3600" b="1" dirty="0"/>
              <a:t>педагогическая система, которая помогает структурировать учебный процесс, а также выявлять, измерять и оценивать уровень знаний, умений и навыков у </a:t>
            </a:r>
            <a:r>
              <a:rPr lang="ru-RU" sz="3600" b="1" dirty="0" smtClean="0"/>
              <a:t>учащихся</a:t>
            </a:r>
          </a:p>
          <a:p>
            <a:pPr marL="0" indent="0">
              <a:buNone/>
            </a:pPr>
            <a:r>
              <a:rPr lang="ru-RU" sz="3200" u="sng" dirty="0" smtClean="0"/>
              <a:t>Суть</a:t>
            </a:r>
            <a:r>
              <a:rPr lang="ru-RU" sz="3200" dirty="0" smtClean="0"/>
              <a:t> </a:t>
            </a:r>
            <a:r>
              <a:rPr lang="ru-RU" sz="3200" dirty="0"/>
              <a:t>таксономии в том, что она разбивает образовательный процесс на отдельные ступени или уровни, которые должен преодолеть учащийся для освоения учебного материала. Каждая ступень представляет собой определённую учебную цель и включает конкретные действия для достижения этой цели</a:t>
            </a:r>
          </a:p>
        </p:txBody>
      </p:sp>
    </p:spTree>
    <p:extLst>
      <p:ext uri="{BB962C8B-B14F-4D97-AF65-F5344CB8AC3E}">
        <p14:creationId xmlns:p14="http://schemas.microsoft.com/office/powerpoint/2010/main" val="281151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/>
              <a:t>Некоторые примеры из теста достижений по предмету «английский язык»</a:t>
            </a:r>
            <a:r>
              <a:rPr lang="ru-RU"/>
              <a:t>:</a:t>
            </a:r>
          </a:p>
          <a:p>
            <a:r>
              <a:rPr lang="ru-RU" b="1"/>
              <a:t>В рамках аудирования</a:t>
            </a:r>
            <a:r>
              <a:rPr lang="ru-RU"/>
              <a:t> нужно воспринимать на слух аудиотекст и полностью понимать содержащуюся в нём информацию. Также следует использовать контекстуальную или языковую догадку при восприятии на слух текстов, содержащих некоторые незнакомые слова. </a:t>
            </a:r>
            <a:r>
              <a:rPr lang="ru-RU">
                <a:hlinkClick r:id="rId2"/>
              </a:rPr>
              <a:t>1</a:t>
            </a:r>
            <a:endParaRPr lang="ru-RU"/>
          </a:p>
          <a:p>
            <a:r>
              <a:rPr lang="ru-RU" b="1"/>
              <a:t>В рамках чтения</a:t>
            </a:r>
            <a:r>
              <a:rPr lang="ru-RU"/>
              <a:t> нужно соотносить графический образ английского слова с его звуковым образом, читать вслух небольшой текст, построенный на изученном языковом материале, соблюдая правила произношения и соответствующую интонацию, а также читать про себя и понимать содержание небольшого текста, построенного в основном на изученном языковом материале. </a:t>
            </a:r>
            <a:r>
              <a:rPr lang="ru-RU">
                <a:hlinkClick r:id="rId2"/>
              </a:rPr>
              <a:t>1</a:t>
            </a:r>
            <a:r>
              <a:rPr lang="ru-RU">
                <a:hlinkClick r:id="rId3"/>
              </a:rPr>
              <a:t>2</a:t>
            </a:r>
            <a:endParaRPr lang="ru-RU"/>
          </a:p>
          <a:p>
            <a:r>
              <a:rPr lang="ru-RU" b="1"/>
              <a:t>В рамках письма</a:t>
            </a:r>
            <a:r>
              <a:rPr lang="ru-RU"/>
              <a:t> нужно списывать текст, выписывать из него слова, словосочетания, простые предложения, восстанавливать слово, предложение, текст в соответствии с решаемой учебной задачей, писать по образцу краткое письмо зарубежному другу и поздравительную открытку с Новым годом, Рождеством, днём рождения (с опорой на образец). </a:t>
            </a:r>
            <a:r>
              <a:rPr lang="ru-RU">
                <a:hlinkClick r:id="rId2"/>
              </a:rPr>
              <a:t>1</a:t>
            </a:r>
            <a:r>
              <a:rPr lang="ru-RU">
                <a:hlinkClick r:id="rId3"/>
              </a:rPr>
              <a:t>2</a:t>
            </a:r>
            <a:endParaRPr lang="ru-RU"/>
          </a:p>
          <a:p>
            <a:r>
              <a:rPr lang="ru-RU"/>
              <a:t>Также на сайте infourok.ru представлен итоговый тест учебных достижений, в котором есть, например, такие задания: дополнить предложения, вставить нужный артикль, установить соответствие между словом и его русским эквивалентом, выбрать правильную форму глагола и другие.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3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Конструктивный </a:t>
            </a:r>
            <a:r>
              <a:rPr lang="ru-RU" b="1" dirty="0" smtClean="0"/>
              <a:t>тест</a:t>
            </a:r>
          </a:p>
          <a:p>
            <a:r>
              <a:rPr lang="ru-RU" b="1" dirty="0"/>
              <a:t>Конструктивный </a:t>
            </a:r>
            <a:r>
              <a:rPr lang="ru-RU" b="1" dirty="0" smtClean="0"/>
              <a:t>рисунок </a:t>
            </a:r>
            <a:r>
              <a:rPr lang="ru-RU" b="1" dirty="0"/>
              <a:t>человека из геометрических форм»</a:t>
            </a:r>
            <a:r>
              <a:rPr lang="ru-RU" dirty="0"/>
              <a:t> — </a:t>
            </a:r>
            <a:r>
              <a:rPr lang="ru-RU" b="1" dirty="0"/>
              <a:t>проективная психодиагностическая система, разработанная А. В. </a:t>
            </a:r>
            <a:r>
              <a:rPr lang="ru-RU" b="1" dirty="0" err="1"/>
              <a:t>Либиным</a:t>
            </a:r>
            <a:r>
              <a:rPr lang="ru-RU" dirty="0"/>
              <a:t>. </a:t>
            </a:r>
            <a:r>
              <a:rPr lang="ru-RU" b="1" dirty="0"/>
              <a:t>Ц</a:t>
            </a:r>
            <a:r>
              <a:rPr lang="ru-RU" b="1" dirty="0" smtClean="0"/>
              <a:t>ель</a:t>
            </a:r>
            <a:r>
              <a:rPr lang="ru-RU" dirty="0" smtClean="0"/>
              <a:t> </a:t>
            </a:r>
            <a:r>
              <a:rPr lang="ru-RU" dirty="0"/>
              <a:t>— выявление индивидуально-типологических различий. </a:t>
            </a:r>
            <a:r>
              <a:rPr lang="ru-RU" b="1" dirty="0" smtClean="0"/>
              <a:t>Суть </a:t>
            </a:r>
            <a:r>
              <a:rPr lang="ru-RU" b="1" dirty="0"/>
              <a:t>теста</a:t>
            </a:r>
            <a:r>
              <a:rPr lang="ru-RU" dirty="0"/>
              <a:t> в том, что испытуемому предлагается нарисовать изображение человека, используя три элементарные геометрические формы: треугольник, круг и квадрат. Формы могут быть любого размера. В разных вариациях теста предлагается сделать от четырёх до шести рисунков. </a:t>
            </a:r>
            <a:endParaRPr lang="ru-RU" dirty="0" smtClean="0"/>
          </a:p>
          <a:p>
            <a:r>
              <a:rPr lang="ru-RU" b="1" dirty="0" smtClean="0"/>
              <a:t>Интерпретация </a:t>
            </a:r>
            <a:r>
              <a:rPr lang="ru-RU" b="1" dirty="0"/>
              <a:t>результатов</a:t>
            </a:r>
            <a:r>
              <a:rPr lang="ru-RU" dirty="0"/>
              <a:t> осуществляется по принципу от простого к сложному:</a:t>
            </a:r>
          </a:p>
          <a:p>
            <a:r>
              <a:rPr lang="ru-RU" dirty="0"/>
              <a:t>Сначала проводится семантический анализ геометрических форм, затем определяется ведущий тип или подтип индивидуальности человека. </a:t>
            </a:r>
            <a:endParaRPr lang="ru-RU" dirty="0" smtClean="0"/>
          </a:p>
          <a:p>
            <a:r>
              <a:rPr lang="ru-RU" dirty="0" smtClean="0"/>
              <a:t>Вторым </a:t>
            </a:r>
            <a:r>
              <a:rPr lang="ru-RU" dirty="0"/>
              <a:t>этапом становится анализ отдельных элементов рисунка. 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анализируются общие характеристики всего рисунка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81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римеры </a:t>
            </a:r>
            <a:r>
              <a:rPr lang="ru-RU" b="1" dirty="0"/>
              <a:t>конструктивного тестирования по английскому языку:</a:t>
            </a:r>
            <a:endParaRPr lang="ru-RU" dirty="0"/>
          </a:p>
          <a:p>
            <a:r>
              <a:rPr lang="ru-RU" b="1" dirty="0"/>
              <a:t>Закрытые тесты</a:t>
            </a:r>
            <a:r>
              <a:rPr lang="ru-RU" dirty="0"/>
              <a:t>. В задании имеется несколько формулировок ответов, из них одна, две или более являются правильными. Пример: «Укажите глагол в форме </a:t>
            </a:r>
            <a:r>
              <a:rPr lang="ru-RU" dirty="0" err="1"/>
              <a:t>Passive</a:t>
            </a:r>
            <a:r>
              <a:rPr lang="ru-RU" dirty="0"/>
              <a:t>: 1)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taken</a:t>
            </a:r>
            <a:r>
              <a:rPr lang="ru-RU" dirty="0"/>
              <a:t>; 2) </a:t>
            </a:r>
            <a:r>
              <a:rPr lang="ru-RU" dirty="0" err="1"/>
              <a:t>took</a:t>
            </a:r>
            <a:r>
              <a:rPr lang="ru-RU" dirty="0"/>
              <a:t>; 3)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taking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4</a:t>
            </a:r>
            <a:endParaRPr lang="ru-RU" dirty="0"/>
          </a:p>
          <a:p>
            <a:r>
              <a:rPr lang="ru-RU" b="1" dirty="0"/>
              <a:t>Открытые тесты</a:t>
            </a:r>
            <a:r>
              <a:rPr lang="ru-RU" dirty="0"/>
              <a:t>. В формулировке задания готовые ответы отсутствуют, их должен записать сам ученик в специально отведённом месте. Пример: «Поставь нужный предлог: </a:t>
            </a:r>
            <a:r>
              <a:rPr lang="ru-RU" dirty="0" err="1"/>
              <a:t>There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some</a:t>
            </a:r>
            <a:r>
              <a:rPr lang="ru-RU" dirty="0"/>
              <a:t> </a:t>
            </a:r>
            <a:r>
              <a:rPr lang="ru-RU" dirty="0" err="1"/>
              <a:t>water</a:t>
            </a:r>
            <a:r>
              <a:rPr lang="ru-RU" dirty="0"/>
              <a:t>…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class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4</a:t>
            </a:r>
            <a:endParaRPr lang="ru-RU" dirty="0"/>
          </a:p>
          <a:p>
            <a:r>
              <a:rPr lang="ru-RU" b="1" dirty="0"/>
              <a:t>Тесты на установление соответствия элементов одного множества элементам другого множества</a:t>
            </a:r>
            <a:r>
              <a:rPr lang="ru-RU" dirty="0"/>
              <a:t>. Тест считается выполненным полностью только в том случае, если все элементы соответствия установлены правильно. Пример: «Соотнесите названия месяцев с временами года: 1) </a:t>
            </a:r>
            <a:r>
              <a:rPr lang="ru-RU" dirty="0" err="1"/>
              <a:t>January</a:t>
            </a:r>
            <a:r>
              <a:rPr lang="ru-RU" dirty="0"/>
              <a:t>, а) </a:t>
            </a:r>
            <a:r>
              <a:rPr lang="ru-RU" dirty="0" err="1"/>
              <a:t>spring</a:t>
            </a:r>
            <a:r>
              <a:rPr lang="ru-RU" dirty="0"/>
              <a:t>; 2) </a:t>
            </a:r>
            <a:r>
              <a:rPr lang="ru-RU" dirty="0" err="1"/>
              <a:t>March</a:t>
            </a:r>
            <a:r>
              <a:rPr lang="ru-RU" dirty="0"/>
              <a:t>, б) </a:t>
            </a:r>
            <a:r>
              <a:rPr lang="ru-RU" dirty="0" err="1"/>
              <a:t>summer</a:t>
            </a:r>
            <a:r>
              <a:rPr lang="ru-RU" dirty="0"/>
              <a:t>; 3) </a:t>
            </a:r>
            <a:r>
              <a:rPr lang="ru-RU" dirty="0" err="1"/>
              <a:t>May</a:t>
            </a:r>
            <a:r>
              <a:rPr lang="ru-RU" dirty="0"/>
              <a:t>; 4) </a:t>
            </a:r>
            <a:r>
              <a:rPr lang="ru-RU" dirty="0" err="1"/>
              <a:t>July</a:t>
            </a:r>
            <a:r>
              <a:rPr lang="ru-RU" dirty="0"/>
              <a:t>; c) </a:t>
            </a:r>
            <a:r>
              <a:rPr lang="ru-RU" dirty="0" err="1"/>
              <a:t>autumn</a:t>
            </a:r>
            <a:r>
              <a:rPr lang="ru-RU" dirty="0"/>
              <a:t>; 5) </a:t>
            </a:r>
            <a:r>
              <a:rPr lang="ru-RU" dirty="0" err="1"/>
              <a:t>December</a:t>
            </a:r>
            <a:r>
              <a:rPr lang="ru-RU" dirty="0"/>
              <a:t>; d) </a:t>
            </a:r>
            <a:r>
              <a:rPr lang="ru-RU" dirty="0" err="1"/>
              <a:t>winter</a:t>
            </a:r>
            <a:r>
              <a:rPr lang="ru-RU" dirty="0"/>
              <a:t>; 6) </a:t>
            </a:r>
            <a:r>
              <a:rPr lang="ru-RU" dirty="0" err="1"/>
              <a:t>November</a:t>
            </a:r>
            <a:r>
              <a:rPr lang="ru-RU" dirty="0"/>
              <a:t>; 7) </a:t>
            </a:r>
            <a:r>
              <a:rPr lang="ru-RU" dirty="0" err="1"/>
              <a:t>September</a:t>
            </a:r>
            <a:r>
              <a:rPr lang="ru-RU" dirty="0"/>
              <a:t>; 8) </a:t>
            </a:r>
            <a:r>
              <a:rPr lang="ru-RU" dirty="0" err="1"/>
              <a:t>April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4</a:t>
            </a:r>
            <a:endParaRPr lang="ru-RU" dirty="0"/>
          </a:p>
          <a:p>
            <a:r>
              <a:rPr lang="ru-RU" b="1" dirty="0"/>
              <a:t>Тесты на установление правильной последовательности</a:t>
            </a:r>
            <a:r>
              <a:rPr lang="ru-RU" dirty="0"/>
              <a:t>. Выполнение этого типа тестов предполагает расположение элементов какого-либо множества в правильном порядке. Пример: «С помощью цифр от 1 до 7 укажите, в какой последовательности располагаются дни недели: 1) </a:t>
            </a:r>
            <a:r>
              <a:rPr lang="ru-RU" dirty="0" err="1"/>
              <a:t>Wednesday</a:t>
            </a:r>
            <a:r>
              <a:rPr lang="ru-RU" dirty="0"/>
              <a:t>; 2) </a:t>
            </a:r>
            <a:r>
              <a:rPr lang="ru-RU" dirty="0" err="1"/>
              <a:t>Saturday</a:t>
            </a:r>
            <a:r>
              <a:rPr lang="ru-RU" dirty="0"/>
              <a:t>; 3) </a:t>
            </a:r>
            <a:r>
              <a:rPr lang="ru-RU" dirty="0" err="1"/>
              <a:t>Sunday</a:t>
            </a:r>
            <a:r>
              <a:rPr lang="ru-RU" dirty="0"/>
              <a:t>; 4) </a:t>
            </a:r>
            <a:r>
              <a:rPr lang="ru-RU" dirty="0" err="1"/>
              <a:t>Monday</a:t>
            </a:r>
            <a:r>
              <a:rPr lang="ru-RU" dirty="0"/>
              <a:t>; 5) </a:t>
            </a:r>
            <a:r>
              <a:rPr lang="ru-RU" dirty="0" err="1"/>
              <a:t>Thursday</a:t>
            </a:r>
            <a:r>
              <a:rPr lang="ru-RU" dirty="0"/>
              <a:t>; 6) </a:t>
            </a:r>
            <a:r>
              <a:rPr lang="ru-RU" dirty="0" err="1"/>
              <a:t>Friday</a:t>
            </a:r>
            <a:r>
              <a:rPr lang="ru-RU" dirty="0"/>
              <a:t>; 7) </a:t>
            </a:r>
            <a:r>
              <a:rPr lang="ru-RU" dirty="0" err="1"/>
              <a:t>Tuesday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4</a:t>
            </a:r>
            <a:endParaRPr lang="ru-RU" dirty="0"/>
          </a:p>
          <a:p>
            <a:r>
              <a:rPr lang="ru-RU" dirty="0"/>
              <a:t>Также примером может служить </a:t>
            </a:r>
            <a:r>
              <a:rPr lang="ru-RU" b="1" dirty="0"/>
              <a:t>тренировочный тест для подготовки к ГИА по английскому языку с открытой формой ответа</a:t>
            </a:r>
            <a:r>
              <a:rPr lang="ru-RU" dirty="0"/>
              <a:t>, в котором выпускнику необходимо ответить на электронное письмо, которое включает в себя 3 </a:t>
            </a:r>
            <a:r>
              <a:rPr lang="ru-RU" dirty="0" smtClean="0"/>
              <a:t>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726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Примеры заданий для конструктивного теста по английскому языку</a:t>
            </a:r>
            <a:r>
              <a:rPr lang="ru-RU" dirty="0"/>
              <a:t>:</a:t>
            </a:r>
          </a:p>
          <a:p>
            <a:r>
              <a:rPr lang="ru-RU" b="1" dirty="0"/>
              <a:t>Закрытый тест</a:t>
            </a:r>
            <a:r>
              <a:rPr lang="ru-RU" dirty="0"/>
              <a:t>. В задании имеется несколько формулировок ответов, из них одна, две или более являются правильными. Пример: «Укажите глагол в форме </a:t>
            </a:r>
            <a:r>
              <a:rPr lang="ru-RU" dirty="0" err="1"/>
              <a:t>Passive</a:t>
            </a:r>
            <a:r>
              <a:rPr lang="ru-RU" dirty="0"/>
              <a:t>: 1)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taken</a:t>
            </a:r>
            <a:r>
              <a:rPr lang="ru-RU" dirty="0"/>
              <a:t>; 2) </a:t>
            </a:r>
            <a:r>
              <a:rPr lang="ru-RU" dirty="0" err="1"/>
              <a:t>took</a:t>
            </a:r>
            <a:r>
              <a:rPr lang="ru-RU" dirty="0"/>
              <a:t>; 3)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taking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3</a:t>
            </a:r>
            <a:endParaRPr lang="ru-RU" dirty="0"/>
          </a:p>
          <a:p>
            <a:r>
              <a:rPr lang="ru-RU" b="1" dirty="0"/>
              <a:t>Открытый тест</a:t>
            </a:r>
            <a:r>
              <a:rPr lang="ru-RU" dirty="0"/>
              <a:t>. В формулировке задания готовые ответы отсутствуют, их должен записать сам ученик в специально отведённом месте. Пример: «Поставьте нужный предлог: </a:t>
            </a:r>
            <a:r>
              <a:rPr lang="ru-RU" dirty="0" err="1"/>
              <a:t>There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some</a:t>
            </a:r>
            <a:r>
              <a:rPr lang="ru-RU" dirty="0"/>
              <a:t> </a:t>
            </a:r>
            <a:r>
              <a:rPr lang="ru-RU" dirty="0" err="1"/>
              <a:t>water</a:t>
            </a:r>
            <a:r>
              <a:rPr lang="ru-RU" dirty="0"/>
              <a:t>…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class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3</a:t>
            </a:r>
            <a:endParaRPr lang="ru-RU" dirty="0"/>
          </a:p>
          <a:p>
            <a:r>
              <a:rPr lang="ru-RU" b="1" dirty="0"/>
              <a:t>Тест на установление соответствия</a:t>
            </a:r>
            <a:r>
              <a:rPr lang="ru-RU" dirty="0"/>
              <a:t>. Тест считается выполненным полностью, только если все элементы соответствия установлены правильно. Пример: «Соотнесите названия месяцев с временами года: 1) </a:t>
            </a:r>
            <a:r>
              <a:rPr lang="ru-RU" dirty="0" err="1"/>
              <a:t>January</a:t>
            </a:r>
            <a:r>
              <a:rPr lang="ru-RU" dirty="0"/>
              <a:t>, а) </a:t>
            </a:r>
            <a:r>
              <a:rPr lang="ru-RU" dirty="0" err="1"/>
              <a:t>spring</a:t>
            </a:r>
            <a:r>
              <a:rPr lang="ru-RU" dirty="0"/>
              <a:t>; 2) </a:t>
            </a:r>
            <a:r>
              <a:rPr lang="ru-RU" dirty="0" err="1"/>
              <a:t>March</a:t>
            </a:r>
            <a:r>
              <a:rPr lang="ru-RU" dirty="0"/>
              <a:t>, б) </a:t>
            </a:r>
            <a:r>
              <a:rPr lang="ru-RU" dirty="0" err="1"/>
              <a:t>summer</a:t>
            </a:r>
            <a:r>
              <a:rPr lang="ru-RU" dirty="0"/>
              <a:t>; 3) </a:t>
            </a:r>
            <a:r>
              <a:rPr lang="ru-RU" dirty="0" err="1"/>
              <a:t>May</a:t>
            </a:r>
            <a:r>
              <a:rPr lang="ru-RU" dirty="0"/>
              <a:t>; 4) </a:t>
            </a:r>
            <a:r>
              <a:rPr lang="ru-RU" dirty="0" err="1"/>
              <a:t>July</a:t>
            </a:r>
            <a:r>
              <a:rPr lang="ru-RU" dirty="0"/>
              <a:t>; c) </a:t>
            </a:r>
            <a:r>
              <a:rPr lang="ru-RU" dirty="0" err="1"/>
              <a:t>autumn</a:t>
            </a:r>
            <a:r>
              <a:rPr lang="ru-RU" dirty="0"/>
              <a:t>; 5) </a:t>
            </a:r>
            <a:r>
              <a:rPr lang="ru-RU" dirty="0" err="1"/>
              <a:t>December</a:t>
            </a:r>
            <a:r>
              <a:rPr lang="ru-RU" dirty="0"/>
              <a:t>; d) </a:t>
            </a:r>
            <a:r>
              <a:rPr lang="ru-RU" dirty="0" err="1"/>
              <a:t>winter</a:t>
            </a:r>
            <a:r>
              <a:rPr lang="ru-RU" dirty="0"/>
              <a:t>; 6) </a:t>
            </a:r>
            <a:r>
              <a:rPr lang="ru-RU" dirty="0" err="1"/>
              <a:t>November</a:t>
            </a:r>
            <a:r>
              <a:rPr lang="ru-RU" dirty="0"/>
              <a:t>; 7) </a:t>
            </a:r>
            <a:r>
              <a:rPr lang="ru-RU" dirty="0" err="1"/>
              <a:t>September</a:t>
            </a:r>
            <a:r>
              <a:rPr lang="ru-RU" dirty="0"/>
              <a:t>; 8) </a:t>
            </a:r>
            <a:r>
              <a:rPr lang="ru-RU" dirty="0" err="1"/>
              <a:t>April</a:t>
            </a:r>
            <a:r>
              <a:rPr lang="ru-RU" dirty="0"/>
              <a:t>». </a:t>
            </a:r>
            <a:r>
              <a:rPr lang="ru-RU" dirty="0">
                <a:hlinkClick r:id="rId2"/>
              </a:rPr>
              <a:t>3</a:t>
            </a:r>
            <a:endParaRPr lang="ru-RU" dirty="0"/>
          </a:p>
          <a:p>
            <a:r>
              <a:rPr lang="ru-RU" b="1" dirty="0"/>
              <a:t>Тест на установление правильной последовательности</a:t>
            </a:r>
            <a:r>
              <a:rPr lang="ru-RU" dirty="0"/>
              <a:t>. Выполнение этого типа тестов предполагает расположение элементов какого-либо множества в правильном порядке. Пример: «С помощью цифр от 1 до 7 укажите, в какой последовательности располагаются дни недели: 1) </a:t>
            </a:r>
            <a:r>
              <a:rPr lang="ru-RU" dirty="0" err="1"/>
              <a:t>Wednesday</a:t>
            </a:r>
            <a:r>
              <a:rPr lang="ru-RU" dirty="0"/>
              <a:t>; 2) </a:t>
            </a:r>
            <a:r>
              <a:rPr lang="ru-RU" dirty="0" err="1"/>
              <a:t>Saturday</a:t>
            </a:r>
            <a:r>
              <a:rPr lang="ru-RU" dirty="0"/>
              <a:t>; 3) </a:t>
            </a:r>
            <a:r>
              <a:rPr lang="ru-RU" dirty="0" err="1"/>
              <a:t>Sunday</a:t>
            </a:r>
            <a:r>
              <a:rPr lang="ru-RU" dirty="0"/>
              <a:t>; 4) </a:t>
            </a:r>
            <a:r>
              <a:rPr lang="ru-RU" dirty="0" err="1"/>
              <a:t>Monday</a:t>
            </a:r>
            <a:r>
              <a:rPr lang="ru-RU" dirty="0"/>
              <a:t>; 5) </a:t>
            </a:r>
            <a:r>
              <a:rPr lang="ru-RU" dirty="0" err="1"/>
              <a:t>Thursday</a:t>
            </a:r>
            <a:r>
              <a:rPr lang="ru-RU" dirty="0"/>
              <a:t>; 6) </a:t>
            </a:r>
            <a:r>
              <a:rPr lang="ru-RU" dirty="0" err="1"/>
              <a:t>Friday</a:t>
            </a:r>
            <a:r>
              <a:rPr lang="ru-RU" dirty="0"/>
              <a:t>; 7) </a:t>
            </a:r>
            <a:r>
              <a:rPr lang="ru-RU" dirty="0" err="1"/>
              <a:t>Tuesday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77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Альтернативный тест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ast-centre.ru</a:t>
            </a:r>
            <a:r>
              <a:rPr lang="ru-RU" dirty="0"/>
              <a:t>: </a:t>
            </a:r>
            <a:r>
              <a:rPr lang="ru-RU" b="1" dirty="0"/>
              <a:t>Альтернативный тест (тест-альтернатива)</a:t>
            </a:r>
            <a:r>
              <a:rPr lang="ru-RU" dirty="0"/>
              <a:t> — тест оценки правильности суждения, когда на предложенный стимул требуется ответить утвердительно или отрицательно. </a:t>
            </a:r>
            <a:endParaRPr lang="ru-RU" dirty="0" smtClean="0"/>
          </a:p>
          <a:p>
            <a:r>
              <a:rPr lang="ru-RU" dirty="0" err="1" smtClean="0">
                <a:hlinkClick r:id="rId3"/>
              </a:rPr>
              <a:t>урок.рф</a:t>
            </a:r>
            <a:r>
              <a:rPr lang="ru-RU" dirty="0"/>
              <a:t>: </a:t>
            </a:r>
            <a:r>
              <a:rPr lang="ru-RU" b="1" dirty="0"/>
              <a:t>Альтернативный тест</a:t>
            </a:r>
            <a:r>
              <a:rPr lang="ru-RU" dirty="0"/>
              <a:t> — самый простой в решении. В нём предложенный вопрос предусматривает 4-5 вариантов ответов, среди которых только один правильный. При этом чем больше вариантов ответов, тем меньше возможность угадывания ответа. 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didacts.ru</a:t>
            </a:r>
            <a:r>
              <a:rPr lang="ru-RU" dirty="0"/>
              <a:t>: </a:t>
            </a:r>
            <a:r>
              <a:rPr lang="ru-RU" b="1" dirty="0"/>
              <a:t>Альтернативный тест</a:t>
            </a:r>
            <a:r>
              <a:rPr lang="ru-RU" dirty="0"/>
              <a:t> (тест-альтернатива) — тест оценки правильности суждения, когда на предложенный стимул требуется ответить утвердительно или отрицательно «да» или «нет»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07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/>
              <a:t>П</a:t>
            </a:r>
            <a:r>
              <a:rPr lang="ru-RU" sz="3800" b="1" dirty="0" smtClean="0"/>
              <a:t>римеры </a:t>
            </a:r>
            <a:r>
              <a:rPr lang="ru-RU" sz="3800" b="1" dirty="0"/>
              <a:t>альтернативного тестирования по английскому языку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Тест на употребление альтернативных вопросов</a:t>
            </a:r>
            <a:r>
              <a:rPr lang="ru-RU" dirty="0"/>
              <a:t>. Предлагает сделать выбор между двумя и более предметами, действиями, лицами. Нужно перевести предложение и подобрать подходящий вспомогательный глагол. </a:t>
            </a:r>
            <a:r>
              <a:rPr lang="ru-RU" dirty="0">
                <a:hlinkClick r:id="rId2"/>
              </a:rPr>
              <a:t>2</a:t>
            </a:r>
            <a:endParaRPr lang="ru-RU" dirty="0"/>
          </a:p>
          <a:p>
            <a:r>
              <a:rPr lang="ru-RU" b="1" dirty="0"/>
              <a:t>Задание, где нужно угадать, из какого фильма приведена цитата</a:t>
            </a:r>
            <a:r>
              <a:rPr lang="ru-RU" dirty="0"/>
              <a:t>. Например, тест на знание цитат из фильмов на английском языке. </a:t>
            </a:r>
            <a:r>
              <a:rPr lang="ru-RU" dirty="0">
                <a:hlinkClick r:id="rId3"/>
              </a:rPr>
              <a:t>1</a:t>
            </a:r>
            <a:endParaRPr lang="ru-RU" dirty="0"/>
          </a:p>
          <a:p>
            <a:r>
              <a:rPr lang="ru-RU" b="1" dirty="0"/>
              <a:t>Тест на омофоны</a:t>
            </a:r>
            <a:r>
              <a:rPr lang="ru-RU" dirty="0"/>
              <a:t>. Нужно определить, произносятся ли одинаково слова, которые пишутся по-разному, а звучат одинаково. </a:t>
            </a:r>
            <a:r>
              <a:rPr lang="ru-RU" dirty="0">
                <a:hlinkClick r:id="rId3"/>
              </a:rPr>
              <a:t>1</a:t>
            </a:r>
            <a:endParaRPr lang="ru-RU" dirty="0"/>
          </a:p>
          <a:p>
            <a:r>
              <a:rPr lang="ru-RU" b="1" dirty="0"/>
              <a:t>Задание, где нужно угадать книгу по цитате на английском языке</a:t>
            </a:r>
            <a:r>
              <a:rPr lang="ru-RU" dirty="0"/>
              <a:t>. Например, тест на знание названий книг по их цитатам на английском языке. </a:t>
            </a:r>
            <a:r>
              <a:rPr lang="ru-RU" dirty="0">
                <a:hlinkClick r:id="rId3"/>
              </a:rPr>
              <a:t>1</a:t>
            </a:r>
            <a:endParaRPr lang="ru-RU" dirty="0"/>
          </a:p>
          <a:p>
            <a:r>
              <a:rPr lang="ru-RU" b="1" dirty="0"/>
              <a:t>Устное или письменное задание, где нужно написать три разных эссе</a:t>
            </a:r>
            <a:r>
              <a:rPr lang="ru-RU" dirty="0"/>
              <a:t>. Например, на темы «Русская зима», «Зима пришла», «Красивая зима». </a:t>
            </a:r>
            <a:r>
              <a:rPr lang="ru-RU" dirty="0">
                <a:hlinkClick r:id="rId4"/>
              </a:rPr>
              <a:t>3</a:t>
            </a:r>
            <a:endParaRPr lang="ru-RU" dirty="0"/>
          </a:p>
          <a:p>
            <a:r>
              <a:rPr lang="ru-RU" b="1" dirty="0"/>
              <a:t>Задание с элементами, осложняющими коммуникацию</a:t>
            </a:r>
            <a:r>
              <a:rPr lang="ru-RU" dirty="0"/>
              <a:t>. Например, нужно рассказать иностранному другу о плане экскурсии в Кремль в Москве. При этом нужно планировать фразы, учитывая, что друг из Кении и слабо владеет английским языком.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0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/>
              <a:t>Блум</a:t>
            </a:r>
            <a:r>
              <a:rPr lang="ru-RU" sz="3600" b="1" dirty="0"/>
              <a:t> разделил образовательные цели на три сферы</a:t>
            </a:r>
            <a:r>
              <a:rPr lang="ru-RU" sz="3600" dirty="0"/>
              <a:t>:</a:t>
            </a:r>
          </a:p>
          <a:p>
            <a:r>
              <a:rPr lang="ru-RU" b="1" dirty="0"/>
              <a:t>Когнитивная сфера</a:t>
            </a:r>
            <a:r>
              <a:rPr lang="ru-RU" dirty="0"/>
              <a:t> (знание) — всё, что связано с процессом получения знаний: от запоминаний новых фактов и идей до решения проблем с помощью полученной информации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Аффективная сфера</a:t>
            </a:r>
            <a:r>
              <a:rPr lang="ru-RU" dirty="0"/>
              <a:t> (чувства) — формирование эмоционального отношения к явлениям окружающего мира. Сюда относится то, как человек реагирует на различные ситуации, его ценности, интересы и склонности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Психомоторная сфера</a:t>
            </a:r>
            <a:r>
              <a:rPr lang="ru-RU" dirty="0"/>
              <a:t> (творчество) — развитие практических навыков и умение пользоваться различными инструментами.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343389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b="1" dirty="0"/>
              <a:t>В когнитивной сфере </a:t>
            </a:r>
            <a:r>
              <a:rPr lang="ru-RU" sz="3600" b="1" dirty="0" err="1"/>
              <a:t>Блум</a:t>
            </a:r>
            <a:r>
              <a:rPr lang="ru-RU" sz="3600" b="1" dirty="0"/>
              <a:t> выделил шесть уровней учебных целей</a:t>
            </a:r>
            <a:r>
              <a:rPr lang="ru-RU" dirty="0"/>
              <a:t>, расположенных в иерархическом порядке: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знание,</a:t>
            </a:r>
            <a:r>
              <a:rPr lang="ru-RU" b="1" dirty="0"/>
              <a:t> </a:t>
            </a:r>
            <a:r>
              <a:rPr lang="ru-RU" b="1" dirty="0" err="1"/>
              <a:t>Remember</a:t>
            </a:r>
            <a:r>
              <a:rPr lang="ru-RU" dirty="0"/>
              <a:t> — вспоминать, вспоминать или распознавать знания из долговременной памяти.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Понимание</a:t>
            </a:r>
            <a:r>
              <a:rPr lang="ru-RU" dirty="0" smtClean="0"/>
              <a:t> </a:t>
            </a:r>
            <a:r>
              <a:rPr lang="ru-RU" b="1" dirty="0" err="1" smtClean="0"/>
              <a:t>Understand</a:t>
            </a:r>
            <a:r>
              <a:rPr lang="ru-RU" dirty="0"/>
              <a:t> — демонстрировать понимание через одну или несколько форм объяснения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/>
              <a:t>Применение</a:t>
            </a:r>
            <a:r>
              <a:rPr lang="ru-RU" dirty="0" smtClean="0"/>
              <a:t> </a:t>
            </a:r>
            <a:r>
              <a:rPr lang="ru-RU" b="1" dirty="0" err="1"/>
              <a:t>Apply</a:t>
            </a:r>
            <a:r>
              <a:rPr lang="ru-RU" dirty="0"/>
              <a:t> — использовать информацию или навык в новой ситуации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Анализ</a:t>
            </a:r>
            <a:r>
              <a:rPr lang="ru-RU" dirty="0"/>
              <a:t> </a:t>
            </a:r>
            <a:r>
              <a:rPr lang="ru-RU" b="1" dirty="0" err="1" smtClean="0"/>
              <a:t>Analyze</a:t>
            </a:r>
            <a:r>
              <a:rPr lang="ru-RU" dirty="0"/>
              <a:t> — разбирать материал на составляющие части и определять, как они связаны друг с другом и/или с общей структурой или целью.</a:t>
            </a:r>
            <a:endParaRPr lang="ru-RU" dirty="0" smtClean="0"/>
          </a:p>
          <a:p>
            <a:pPr marL="0" indent="0">
              <a:buNone/>
            </a:pPr>
            <a:r>
              <a:rPr lang="ru-RU" u="sng" dirty="0"/>
              <a:t>С</a:t>
            </a:r>
            <a:r>
              <a:rPr lang="ru-RU" u="sng" dirty="0" smtClean="0"/>
              <a:t>инте</a:t>
            </a:r>
            <a:r>
              <a:rPr lang="ru-RU" dirty="0" smtClean="0"/>
              <a:t>з </a:t>
            </a:r>
            <a:r>
              <a:rPr lang="ru-RU" b="1" dirty="0" err="1"/>
              <a:t>Evaluate</a:t>
            </a:r>
            <a:r>
              <a:rPr lang="ru-RU" dirty="0"/>
              <a:t> — делать суждения на основе критериев и стандартов.</a:t>
            </a:r>
          </a:p>
          <a:p>
            <a:pPr marL="0" indent="0">
              <a:buNone/>
            </a:pPr>
            <a:r>
              <a:rPr lang="ru-RU" u="sng" dirty="0" smtClean="0"/>
              <a:t>Оценка</a:t>
            </a:r>
            <a:r>
              <a:rPr lang="ru-RU" dirty="0" smtClean="0"/>
              <a:t> </a:t>
            </a:r>
            <a:r>
              <a:rPr lang="ru-RU" b="1" dirty="0" err="1" smtClean="0"/>
              <a:t>Create</a:t>
            </a:r>
            <a:r>
              <a:rPr lang="ru-RU" dirty="0" smtClean="0"/>
              <a:t> — объединять элементы, чтобы сформировать новое когерентное или функциональное целое, или реорганизовать элементы в новую структуру.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Каждый уровень направлен на формирование определённых навыков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94405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Таксономия </a:t>
            </a:r>
            <a:r>
              <a:rPr lang="ru-RU" sz="3600" b="1" dirty="0" err="1"/>
              <a:t>Блума</a:t>
            </a:r>
            <a:r>
              <a:rPr lang="ru-RU" sz="3600" b="1" dirty="0"/>
              <a:t> выстроена по принципу от простого к сложному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знание и понимание относятся к самому низкому уровню мышления и развития,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анализ </a:t>
            </a:r>
            <a:r>
              <a:rPr lang="ru-RU" dirty="0"/>
              <a:t>и применение — к среднему,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синтез </a:t>
            </a:r>
            <a:r>
              <a:rPr lang="ru-RU" dirty="0"/>
              <a:t>и оценка — высокий уровень </a:t>
            </a:r>
            <a:r>
              <a:rPr lang="ru-RU" dirty="0" smtClean="0"/>
              <a:t>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2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/>
              <a:t>Один из способов внедрения Таксономии </a:t>
            </a:r>
            <a:r>
              <a:rPr lang="ru-RU" sz="4000" b="1" dirty="0" err="1"/>
              <a:t>Блума</a:t>
            </a:r>
            <a:r>
              <a:rPr lang="ru-RU" sz="4000" b="1" dirty="0"/>
              <a:t> в образовательный процесс </a:t>
            </a:r>
            <a:r>
              <a:rPr lang="ru-RU" dirty="0"/>
              <a:t>— </a:t>
            </a:r>
            <a:r>
              <a:rPr lang="ru-RU" sz="3600" dirty="0"/>
              <a:t>использование активных методов обучения, таких </a:t>
            </a:r>
            <a:r>
              <a:rPr lang="ru-RU" sz="3600" u="sng" dirty="0"/>
              <a:t>как групповые дискуссии, проектная работа и кейс-методы</a:t>
            </a:r>
            <a:r>
              <a:rPr lang="ru-RU" sz="3600" dirty="0"/>
              <a:t>. Эти методы таксономии позволяют учащимся </a:t>
            </a:r>
            <a:r>
              <a:rPr lang="ru-RU" sz="3600" dirty="0" smtClean="0"/>
              <a:t>не </a:t>
            </a:r>
            <a:r>
              <a:rPr lang="ru-RU" sz="3600" dirty="0"/>
              <a:t>только усвоить информацию, но и научиться работать с ней, анализировать, делать выводы и применять в практической деятельности. Кроме того, активное использование вопросов разного уровня сложности в ходе урока способствует развитию критического мышления и навыков решения проблем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46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Примеры заданий по таксономии </a:t>
            </a:r>
            <a:r>
              <a:rPr lang="ru-RU" b="1" dirty="0" err="1"/>
              <a:t>Блума</a:t>
            </a:r>
            <a:r>
              <a:rPr lang="ru-RU" b="1" dirty="0"/>
              <a:t> для уроков английского языка</a:t>
            </a:r>
            <a:r>
              <a:rPr lang="ru-RU" dirty="0"/>
              <a:t>:</a:t>
            </a:r>
          </a:p>
          <a:p>
            <a:r>
              <a:rPr lang="ru-RU" b="1" dirty="0"/>
              <a:t>Проверка знания и понимания текста</a:t>
            </a:r>
            <a:r>
              <a:rPr lang="ru-RU" dirty="0"/>
              <a:t>. Нужно ответить на вопросы: кто главный герой текста, как его зовут, где он живёт? </a:t>
            </a:r>
          </a:p>
          <a:p>
            <a:r>
              <a:rPr lang="ru-RU" b="1" dirty="0"/>
              <a:t>Понимание</a:t>
            </a:r>
            <a:r>
              <a:rPr lang="ru-RU" dirty="0"/>
              <a:t>. Учащимся предлагается найти ошибку и сказать правильно: «…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born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1898. …</a:t>
            </a:r>
            <a:r>
              <a:rPr lang="ru-RU" dirty="0" err="1"/>
              <a:t>grew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a </a:t>
            </a:r>
            <a:r>
              <a:rPr lang="ru-RU" dirty="0" err="1"/>
              <a:t>rich</a:t>
            </a:r>
            <a:r>
              <a:rPr lang="ru-RU" dirty="0"/>
              <a:t> </a:t>
            </a:r>
            <a:r>
              <a:rPr lang="ru-RU" dirty="0" err="1"/>
              <a:t>family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Manchester</a:t>
            </a:r>
            <a:r>
              <a:rPr lang="ru-RU" dirty="0"/>
              <a:t>, </a:t>
            </a:r>
            <a:r>
              <a:rPr lang="ru-RU" dirty="0" err="1"/>
              <a:t>England</a:t>
            </a:r>
            <a:r>
              <a:rPr lang="ru-RU" dirty="0"/>
              <a:t>. …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four</a:t>
            </a:r>
            <a:r>
              <a:rPr lang="ru-RU" dirty="0"/>
              <a:t> </a:t>
            </a:r>
            <a:r>
              <a:rPr lang="ru-RU" dirty="0" err="1"/>
              <a:t>brothers</a:t>
            </a:r>
            <a:r>
              <a:rPr lang="ru-RU" dirty="0"/>
              <a:t>. …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best</a:t>
            </a:r>
            <a:r>
              <a:rPr lang="ru-RU" dirty="0"/>
              <a:t> </a:t>
            </a:r>
            <a:r>
              <a:rPr lang="ru-RU" dirty="0" err="1"/>
              <a:t>known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her</a:t>
            </a:r>
            <a:r>
              <a:rPr lang="ru-RU" dirty="0"/>
              <a:t> </a:t>
            </a:r>
            <a:r>
              <a:rPr lang="ru-RU" dirty="0" err="1"/>
              <a:t>books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adults</a:t>
            </a:r>
            <a:r>
              <a:rPr lang="ru-RU" dirty="0"/>
              <a:t> </a:t>
            </a:r>
            <a:r>
              <a:rPr lang="ru-RU" dirty="0" err="1"/>
              <a:t>mostly</a:t>
            </a:r>
            <a:r>
              <a:rPr lang="ru-RU" dirty="0"/>
              <a:t>, </a:t>
            </a:r>
            <a:r>
              <a:rPr lang="ru-RU" dirty="0" err="1"/>
              <a:t>especially</a:t>
            </a:r>
            <a:r>
              <a:rPr lang="ru-RU" dirty="0"/>
              <a:t> „</a:t>
            </a:r>
            <a:r>
              <a:rPr lang="ru-RU" dirty="0" err="1"/>
              <a:t>Old</a:t>
            </a:r>
            <a:r>
              <a:rPr lang="ru-RU" dirty="0"/>
              <a:t> </a:t>
            </a:r>
            <a:r>
              <a:rPr lang="ru-RU" dirty="0" err="1"/>
              <a:t>Men</a:t>
            </a:r>
            <a:r>
              <a:rPr lang="ru-RU" dirty="0"/>
              <a:t>“». </a:t>
            </a:r>
          </a:p>
          <a:p>
            <a:r>
              <a:rPr lang="ru-RU" b="1" dirty="0"/>
              <a:t>Применение</a:t>
            </a:r>
            <a:r>
              <a:rPr lang="ru-RU" dirty="0"/>
              <a:t>. Учащимся предлагается подобрать выделенные слова или фразы к их значениям. </a:t>
            </a:r>
          </a:p>
          <a:p>
            <a:r>
              <a:rPr lang="ru-RU" b="1" dirty="0"/>
              <a:t>Анализ</a:t>
            </a:r>
            <a:r>
              <a:rPr lang="ru-RU" dirty="0"/>
              <a:t>. Нужно составить план рассказа: описание комнаты или атмосферы, выбор рождественского подарка для мамы. </a:t>
            </a:r>
          </a:p>
          <a:p>
            <a:r>
              <a:rPr lang="ru-RU" b="1" dirty="0"/>
              <a:t>Синтез</a:t>
            </a:r>
            <a:r>
              <a:rPr lang="ru-RU" dirty="0"/>
              <a:t>. Учащимся предлагается представить, что сёстры </a:t>
            </a:r>
            <a:r>
              <a:rPr lang="ru-RU" dirty="0" err="1"/>
              <a:t>Марч</a:t>
            </a:r>
            <a:r>
              <a:rPr lang="ru-RU" dirty="0"/>
              <a:t> живут сегодня. Как бы отличался их внешний вид? Где они могли бы жить? Обсудить. </a:t>
            </a:r>
          </a:p>
          <a:p>
            <a:r>
              <a:rPr lang="ru-RU" b="1" dirty="0"/>
              <a:t>Оценка</a:t>
            </a:r>
            <a:r>
              <a:rPr lang="ru-RU" dirty="0"/>
              <a:t>. Нужно определить ценность материалов и методов, оценить прогресс, который был известен до урока и в его конце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7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Главная цель </a:t>
            </a:r>
            <a:endParaRPr lang="ru-RU" b="1" dirty="0" smtClean="0"/>
          </a:p>
          <a:p>
            <a:pPr marL="0" indent="0">
              <a:buNone/>
            </a:pPr>
            <a:r>
              <a:rPr lang="ru-RU" sz="4000" dirty="0" smtClean="0"/>
              <a:t>системно-</a:t>
            </a:r>
            <a:r>
              <a:rPr lang="ru-RU" sz="4000" dirty="0" err="1" smtClean="0"/>
              <a:t>деятельностного</a:t>
            </a:r>
            <a:r>
              <a:rPr lang="ru-RU" sz="4000" dirty="0" smtClean="0"/>
              <a:t> </a:t>
            </a:r>
            <a:r>
              <a:rPr lang="ru-RU" sz="4000" dirty="0"/>
              <a:t>подхода в обучении состоит в том, чтобы </a:t>
            </a:r>
            <a:r>
              <a:rPr lang="ru-RU" sz="4000" b="1" dirty="0"/>
              <a:t>пробудить у ребенка интерес к предмету и процессу обучения, а также развить у него навыки самообразования</a:t>
            </a:r>
            <a:r>
              <a:rPr lang="ru-RU" sz="4000" dirty="0"/>
              <a:t>. Конечным результатом должно стать </a:t>
            </a:r>
            <a:r>
              <a:rPr lang="ru-RU" sz="4000" b="1" dirty="0"/>
              <a:t>воспитание ученика </a:t>
            </a:r>
            <a:r>
              <a:rPr lang="ru-RU" sz="4000" dirty="0"/>
              <a:t>с </a:t>
            </a:r>
            <a:r>
              <a:rPr lang="ru-RU" sz="4000" b="1" dirty="0"/>
              <a:t>активной жизненной позицией не только в обучении, но и в жизни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(Задание 17Система оценки.-А,Г)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6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485</Words>
  <Application>Microsoft Office PowerPoint</Application>
  <PresentationFormat>Широкоэкранный</PresentationFormat>
  <Paragraphs>127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ХАРАКТЕРИСТИКИ ДЕЯТЕЛЬНОСТИ УЧИТЕЛЯ В РЕАЛИЗАЦИИ ДЕЯТЕЛЬНОСТНОГО ПОДХОДА для 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ХАРАКТЕРИСТИКИ ДЕЯТЕЛЬНОСТИ УЧИТЕЛЯ В РЕАЛИЗАЦИИ ДЕЯТЕЛЬНОСТНОГО ПОДХОДА</dc:title>
  <dc:creator>Natally</dc:creator>
  <cp:lastModifiedBy>Natally</cp:lastModifiedBy>
  <cp:revision>44</cp:revision>
  <dcterms:created xsi:type="dcterms:W3CDTF">2025-01-29T08:10:31Z</dcterms:created>
  <dcterms:modified xsi:type="dcterms:W3CDTF">2025-01-30T17:54:57Z</dcterms:modified>
</cp:coreProperties>
</file>