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86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1497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9783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62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20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671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184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4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1464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3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070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AA496-65AA-4C5B-96CD-ED6ED17A26BF}" type="datetimeFigureOut">
              <a:rPr lang="ru-RU" smtClean="0"/>
              <a:t>30.01.2025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37579-7D34-4517-A785-CB5C3518320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5227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infourok.ru/material.html?mid=13806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odlenka.org/metodicheskie-razrabotki/228502-list-individualnyh-dostizhenij" TargetMode="External"/><Relationship Id="rId2" Type="http://schemas.openxmlformats.org/officeDocument/2006/relationships/hyperlink" Target="https://uchitelya.com/angliyskiy-yazyk/199592-list-dostizheniy-po-angliyskomu-yazyku-fgos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1122363"/>
            <a:ext cx="9144000" cy="4070927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задания </a:t>
            </a:r>
            <a:r>
              <a:rPr lang="ru-RU" sz="4000" b="1" dirty="0"/>
              <a:t>из конструктивного </a:t>
            </a:r>
            <a:r>
              <a:rPr lang="ru-RU" sz="4000" b="1" dirty="0" smtClean="0"/>
              <a:t>теста </a:t>
            </a:r>
          </a:p>
          <a:p>
            <a:pPr algn="l"/>
            <a:r>
              <a:rPr lang="ru-RU" b="1" dirty="0" smtClean="0"/>
              <a:t>Упражнение</a:t>
            </a:r>
            <a:r>
              <a:rPr lang="ru-RU" dirty="0" smtClean="0"/>
              <a:t>. </a:t>
            </a:r>
            <a:r>
              <a:rPr lang="ru-RU" dirty="0"/>
              <a:t>Перефразируйте предложения по образцу. Например: </a:t>
            </a:r>
            <a:r>
              <a:rPr lang="en-US" dirty="0"/>
              <a:t>Teacher: «Come in time, Tom!» — The teacher wants HIM to come in time. </a:t>
            </a:r>
            <a:endParaRPr lang="ru-RU" dirty="0" smtClean="0"/>
          </a:p>
          <a:p>
            <a:pPr algn="l"/>
            <a:r>
              <a:rPr lang="ru-RU" b="1" dirty="0" smtClean="0"/>
              <a:t>Упражнение</a:t>
            </a:r>
            <a:r>
              <a:rPr lang="ru-RU" dirty="0" smtClean="0"/>
              <a:t>. </a:t>
            </a:r>
            <a:r>
              <a:rPr lang="ru-RU" dirty="0"/>
              <a:t>Выберите и напишите правильную форму глагола в </a:t>
            </a:r>
            <a:r>
              <a:rPr lang="en-US" dirty="0"/>
              <a:t>Complex Object. </a:t>
            </a:r>
            <a:r>
              <a:rPr lang="ru-RU" dirty="0"/>
              <a:t>Например: </a:t>
            </a:r>
            <a:r>
              <a:rPr lang="en-US" dirty="0"/>
              <a:t>The security guard didn't let us (enter / to enter) enter the </a:t>
            </a:r>
            <a:r>
              <a:rPr lang="en-US" dirty="0" err="1"/>
              <a:t>bulding</a:t>
            </a:r>
            <a:r>
              <a:rPr lang="en-US" dirty="0"/>
              <a:t>. </a:t>
            </a:r>
            <a:endParaRPr lang="ru-RU" dirty="0" smtClean="0"/>
          </a:p>
          <a:p>
            <a:pPr algn="l"/>
            <a:r>
              <a:rPr lang="ru-RU" b="1" dirty="0" smtClean="0"/>
              <a:t>Тест </a:t>
            </a:r>
            <a:r>
              <a:rPr lang="ru-RU" b="1" dirty="0"/>
              <a:t>«Конструкция „Объектный падеж с инфинитивом“»</a:t>
            </a:r>
            <a:r>
              <a:rPr lang="ru-RU" dirty="0"/>
              <a:t>. Задание к тесту: выберите правильный вариант. Например: </a:t>
            </a:r>
            <a:r>
              <a:rPr lang="en-US" dirty="0"/>
              <a:t>I would like you to smoke in my room. I find it very unpleasant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0921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Примеры заданий для конструктивного теста по английскому языку</a:t>
            </a:r>
            <a:r>
              <a:rPr lang="ru-RU" dirty="0"/>
              <a:t>:</a:t>
            </a:r>
          </a:p>
          <a:p>
            <a:r>
              <a:rPr lang="ru-RU" b="1" dirty="0"/>
              <a:t>Закрытый тест</a:t>
            </a:r>
            <a:r>
              <a:rPr lang="ru-RU" dirty="0"/>
              <a:t>. В задании имеется несколько формулировок ответов, из них одна, две или более являются правильными. Пример: «Укажите глагол в форме </a:t>
            </a:r>
            <a:r>
              <a:rPr lang="ru-RU" dirty="0" err="1"/>
              <a:t>Passive</a:t>
            </a:r>
            <a:r>
              <a:rPr lang="ru-RU" dirty="0"/>
              <a:t>: 1) </a:t>
            </a:r>
            <a:r>
              <a:rPr lang="ru-RU" dirty="0" err="1"/>
              <a:t>was</a:t>
            </a:r>
            <a:r>
              <a:rPr lang="ru-RU" dirty="0"/>
              <a:t> </a:t>
            </a:r>
            <a:r>
              <a:rPr lang="ru-RU" dirty="0" err="1"/>
              <a:t>taken</a:t>
            </a:r>
            <a:r>
              <a:rPr lang="ru-RU" dirty="0"/>
              <a:t>; 2) </a:t>
            </a:r>
            <a:r>
              <a:rPr lang="ru-RU" dirty="0" err="1"/>
              <a:t>took</a:t>
            </a:r>
            <a:r>
              <a:rPr lang="ru-RU" dirty="0"/>
              <a:t>; 3)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taking</a:t>
            </a:r>
            <a:r>
              <a:rPr lang="ru-RU" dirty="0"/>
              <a:t>». </a:t>
            </a:r>
            <a:r>
              <a:rPr lang="ru-RU" dirty="0">
                <a:hlinkClick r:id="rId2"/>
              </a:rPr>
              <a:t>3</a:t>
            </a:r>
            <a:endParaRPr lang="ru-RU" dirty="0"/>
          </a:p>
          <a:p>
            <a:r>
              <a:rPr lang="ru-RU" b="1" dirty="0"/>
              <a:t>Открытый тест</a:t>
            </a:r>
            <a:r>
              <a:rPr lang="ru-RU" dirty="0"/>
              <a:t>. В формулировке задания готовые ответы отсутствуют, их должен записать сам ученик в специально отведённом месте. Пример: «Поставьте нужный предлог: </a:t>
            </a:r>
            <a:r>
              <a:rPr lang="ru-RU" dirty="0" err="1"/>
              <a:t>There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some</a:t>
            </a:r>
            <a:r>
              <a:rPr lang="ru-RU" dirty="0"/>
              <a:t> </a:t>
            </a:r>
            <a:r>
              <a:rPr lang="ru-RU" dirty="0" err="1"/>
              <a:t>water</a:t>
            </a:r>
            <a:r>
              <a:rPr lang="ru-RU" dirty="0"/>
              <a:t>…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class</a:t>
            </a:r>
            <a:r>
              <a:rPr lang="ru-RU" dirty="0"/>
              <a:t>». </a:t>
            </a:r>
            <a:r>
              <a:rPr lang="ru-RU" dirty="0">
                <a:hlinkClick r:id="rId2"/>
              </a:rPr>
              <a:t>3</a:t>
            </a:r>
            <a:endParaRPr lang="ru-RU" dirty="0"/>
          </a:p>
          <a:p>
            <a:r>
              <a:rPr lang="ru-RU" b="1" dirty="0"/>
              <a:t>Тест на установление соответствия</a:t>
            </a:r>
            <a:r>
              <a:rPr lang="ru-RU" dirty="0"/>
              <a:t>. Тест считается выполненным полностью, только если все элементы соответствия установлены правильно. Пример: «Соотнесите названия месяцев с временами года: 1) </a:t>
            </a:r>
            <a:r>
              <a:rPr lang="ru-RU" dirty="0" err="1"/>
              <a:t>January</a:t>
            </a:r>
            <a:r>
              <a:rPr lang="ru-RU" dirty="0"/>
              <a:t>, а) </a:t>
            </a:r>
            <a:r>
              <a:rPr lang="ru-RU" dirty="0" err="1"/>
              <a:t>spring</a:t>
            </a:r>
            <a:r>
              <a:rPr lang="ru-RU" dirty="0"/>
              <a:t>; 2) </a:t>
            </a:r>
            <a:r>
              <a:rPr lang="ru-RU" dirty="0" err="1"/>
              <a:t>March</a:t>
            </a:r>
            <a:r>
              <a:rPr lang="ru-RU" dirty="0"/>
              <a:t>, б) </a:t>
            </a:r>
            <a:r>
              <a:rPr lang="ru-RU" dirty="0" err="1"/>
              <a:t>summer</a:t>
            </a:r>
            <a:r>
              <a:rPr lang="ru-RU" dirty="0"/>
              <a:t>; 3) </a:t>
            </a:r>
            <a:r>
              <a:rPr lang="ru-RU" dirty="0" err="1"/>
              <a:t>May</a:t>
            </a:r>
            <a:r>
              <a:rPr lang="ru-RU" dirty="0"/>
              <a:t>; 4) </a:t>
            </a:r>
            <a:r>
              <a:rPr lang="ru-RU" dirty="0" err="1"/>
              <a:t>July</a:t>
            </a:r>
            <a:r>
              <a:rPr lang="ru-RU" dirty="0"/>
              <a:t>; c) </a:t>
            </a:r>
            <a:r>
              <a:rPr lang="ru-RU" dirty="0" err="1"/>
              <a:t>autumn</a:t>
            </a:r>
            <a:r>
              <a:rPr lang="ru-RU" dirty="0"/>
              <a:t>; 5) </a:t>
            </a:r>
            <a:r>
              <a:rPr lang="ru-RU" dirty="0" err="1"/>
              <a:t>December</a:t>
            </a:r>
            <a:r>
              <a:rPr lang="ru-RU" dirty="0"/>
              <a:t>; d) </a:t>
            </a:r>
            <a:r>
              <a:rPr lang="ru-RU" dirty="0" err="1"/>
              <a:t>winter</a:t>
            </a:r>
            <a:r>
              <a:rPr lang="ru-RU" dirty="0"/>
              <a:t>; 6) </a:t>
            </a:r>
            <a:r>
              <a:rPr lang="ru-RU" dirty="0" err="1"/>
              <a:t>November</a:t>
            </a:r>
            <a:r>
              <a:rPr lang="ru-RU" dirty="0"/>
              <a:t>; 7) </a:t>
            </a:r>
            <a:r>
              <a:rPr lang="ru-RU" dirty="0" err="1"/>
              <a:t>September</a:t>
            </a:r>
            <a:r>
              <a:rPr lang="ru-RU" dirty="0"/>
              <a:t>; 8) </a:t>
            </a:r>
            <a:r>
              <a:rPr lang="ru-RU" dirty="0" err="1"/>
              <a:t>April</a:t>
            </a:r>
            <a:r>
              <a:rPr lang="ru-RU" dirty="0"/>
              <a:t>». </a:t>
            </a:r>
            <a:r>
              <a:rPr lang="ru-RU" dirty="0">
                <a:hlinkClick r:id="rId2"/>
              </a:rPr>
              <a:t>3</a:t>
            </a:r>
            <a:endParaRPr lang="ru-RU" dirty="0"/>
          </a:p>
          <a:p>
            <a:r>
              <a:rPr lang="ru-RU" b="1" dirty="0"/>
              <a:t>Тест на установление правильной последовательности</a:t>
            </a:r>
            <a:r>
              <a:rPr lang="ru-RU" dirty="0"/>
              <a:t>. Выполнение этого типа тестов предполагает расположение элементов какого-либо множества в правильном порядке. Пример: «С помощью цифр от 1 до 7 укажите, в какой последовательности располагаются дни недели: 1) </a:t>
            </a:r>
            <a:r>
              <a:rPr lang="ru-RU" dirty="0" err="1"/>
              <a:t>Wednesday</a:t>
            </a:r>
            <a:r>
              <a:rPr lang="ru-RU" dirty="0"/>
              <a:t>; 2) </a:t>
            </a:r>
            <a:r>
              <a:rPr lang="ru-RU" dirty="0" err="1"/>
              <a:t>Saturday</a:t>
            </a:r>
            <a:r>
              <a:rPr lang="ru-RU" dirty="0"/>
              <a:t>; 3) </a:t>
            </a:r>
            <a:r>
              <a:rPr lang="ru-RU" dirty="0" err="1"/>
              <a:t>Sunday</a:t>
            </a:r>
            <a:r>
              <a:rPr lang="ru-RU" dirty="0"/>
              <a:t>; 4) </a:t>
            </a:r>
            <a:r>
              <a:rPr lang="ru-RU" dirty="0" err="1"/>
              <a:t>Monday</a:t>
            </a:r>
            <a:r>
              <a:rPr lang="ru-RU" dirty="0"/>
              <a:t>; 5) </a:t>
            </a:r>
            <a:r>
              <a:rPr lang="ru-RU" dirty="0" err="1"/>
              <a:t>Thursday</a:t>
            </a:r>
            <a:r>
              <a:rPr lang="ru-RU" dirty="0"/>
              <a:t>; 6) </a:t>
            </a:r>
            <a:r>
              <a:rPr lang="ru-RU" dirty="0" err="1"/>
              <a:t>Friday</a:t>
            </a:r>
            <a:r>
              <a:rPr lang="ru-RU" dirty="0"/>
              <a:t>; 7) </a:t>
            </a:r>
            <a:r>
              <a:rPr lang="ru-RU" dirty="0" err="1"/>
              <a:t>Tuesday</a:t>
            </a:r>
            <a:r>
              <a:rPr lang="ru-RU" dirty="0"/>
              <a:t>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509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/>
              <a:t>Некоторые примеры из теста достижений по предмету «английский язык»</a:t>
            </a:r>
            <a:r>
              <a:rPr lang="ru-RU" dirty="0"/>
              <a:t>:</a:t>
            </a:r>
          </a:p>
          <a:p>
            <a:r>
              <a:rPr lang="ru-RU" b="1" dirty="0"/>
              <a:t>В рамках </a:t>
            </a:r>
            <a:r>
              <a:rPr lang="ru-RU" b="1" dirty="0" err="1"/>
              <a:t>аудирования</a:t>
            </a:r>
            <a:r>
              <a:rPr lang="ru-RU" dirty="0"/>
              <a:t> нужно воспринимать на слух </a:t>
            </a:r>
            <a:r>
              <a:rPr lang="ru-RU" dirty="0" err="1"/>
              <a:t>аудиотекст</a:t>
            </a:r>
            <a:r>
              <a:rPr lang="ru-RU" dirty="0"/>
              <a:t> и полностью понимать содержащуюся в нём информацию. Также следует использовать контекстуальную или языковую догадку при восприятии на слух текстов, содержащих некоторые незнакомые слова. </a:t>
            </a:r>
            <a:r>
              <a:rPr lang="ru-RU" dirty="0">
                <a:hlinkClick r:id="rId2"/>
              </a:rPr>
              <a:t>1</a:t>
            </a:r>
            <a:endParaRPr lang="ru-RU" dirty="0"/>
          </a:p>
          <a:p>
            <a:r>
              <a:rPr lang="ru-RU" b="1" dirty="0"/>
              <a:t>В рамках чтения</a:t>
            </a:r>
            <a:r>
              <a:rPr lang="ru-RU" dirty="0"/>
              <a:t> нужно соотносить графический образ английского слова с его звуковым образом, читать вслух небольшой текст, построенный на изученном языковом материале, соблюдая правила произношения и соответствующую интонацию, а также читать про себя и понимать содержание небольшого текста, построенного в основном на изученном языковом материале. </a:t>
            </a:r>
            <a:r>
              <a:rPr lang="ru-RU" dirty="0">
                <a:hlinkClick r:id="rId2"/>
              </a:rPr>
              <a:t>1</a:t>
            </a:r>
            <a:r>
              <a:rPr lang="ru-RU" dirty="0">
                <a:hlinkClick r:id="rId3"/>
              </a:rPr>
              <a:t>2</a:t>
            </a:r>
            <a:endParaRPr lang="ru-RU" dirty="0"/>
          </a:p>
          <a:p>
            <a:r>
              <a:rPr lang="ru-RU" b="1" dirty="0"/>
              <a:t>В рамках письма</a:t>
            </a:r>
            <a:r>
              <a:rPr lang="ru-RU" dirty="0"/>
              <a:t> нужно списывать текст, выписывать из него слова, словосочетания, простые предложения, восстанавливать слово, предложение, текст в соответствии с решаемой учебной задачей, писать по образцу краткое письмо зарубежному другу и поздравительную открытку с Новым годом, Рождеством, днём рождения (с опорой на образец). </a:t>
            </a:r>
            <a:r>
              <a:rPr lang="ru-RU" dirty="0">
                <a:hlinkClick r:id="rId2"/>
              </a:rPr>
              <a:t>1</a:t>
            </a:r>
            <a:r>
              <a:rPr lang="ru-RU" dirty="0">
                <a:hlinkClick r:id="rId3"/>
              </a:rPr>
              <a:t>2</a:t>
            </a:r>
            <a:endParaRPr lang="ru-RU" dirty="0"/>
          </a:p>
          <a:p>
            <a:r>
              <a:rPr lang="ru-RU" dirty="0"/>
              <a:t>Также на сайте infourok.ru представлен итоговый тест учебных достижений, в котором есть, например, такие задания: дополнить предложения, вставить нужный артикль, установить соответствие между словом и его русским эквивалентом, выбрать правильную форму глагола и другие.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76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Разница между тестом достижений и тестом возможностей по предмету «английский язык»</a:t>
            </a:r>
            <a:r>
              <a:rPr lang="ru-RU" dirty="0"/>
              <a:t> заключается в их целях и подходе к оценке знаний и умений учащихся. </a:t>
            </a:r>
          </a:p>
          <a:p>
            <a:r>
              <a:rPr lang="ru-RU" b="1" dirty="0"/>
              <a:t>Тест достижений</a:t>
            </a:r>
            <a:r>
              <a:rPr lang="ru-RU" dirty="0"/>
              <a:t> (</a:t>
            </a:r>
            <a:r>
              <a:rPr lang="ru-RU" dirty="0" err="1"/>
              <a:t>achievement</a:t>
            </a:r>
            <a:r>
              <a:rPr lang="ru-RU" dirty="0"/>
              <a:t> </a:t>
            </a:r>
            <a:r>
              <a:rPr lang="ru-RU" dirty="0" err="1"/>
              <a:t>test</a:t>
            </a:r>
            <a:r>
              <a:rPr lang="ru-RU" dirty="0"/>
              <a:t>) </a:t>
            </a:r>
            <a:r>
              <a:rPr lang="ru-RU" b="1" dirty="0"/>
              <a:t>позволяет проверить уровень знаний учащихся за конкретный период</a:t>
            </a:r>
            <a:r>
              <a:rPr lang="ru-RU" dirty="0"/>
              <a:t>. Учитель проводит такой тест после окончания одной главы или темы и выявляет, какой у студентов уровень понимания данного материала. </a:t>
            </a:r>
          </a:p>
          <a:p>
            <a:r>
              <a:rPr lang="ru-RU" b="1" dirty="0"/>
              <a:t>Тест возможностей</a:t>
            </a:r>
            <a:r>
              <a:rPr lang="ru-RU" dirty="0"/>
              <a:t> (</a:t>
            </a:r>
            <a:r>
              <a:rPr lang="ru-RU" dirty="0" err="1"/>
              <a:t>proficiency</a:t>
            </a:r>
            <a:r>
              <a:rPr lang="ru-RU" dirty="0"/>
              <a:t> </a:t>
            </a:r>
            <a:r>
              <a:rPr lang="ru-RU" dirty="0" err="1"/>
              <a:t>test</a:t>
            </a:r>
            <a:r>
              <a:rPr lang="ru-RU" dirty="0"/>
              <a:t>) </a:t>
            </a:r>
            <a:r>
              <a:rPr lang="ru-RU" b="1" dirty="0"/>
              <a:t>помогает узнать, насколько хорошо ученик умеет пользоваться полученными знаниями</a:t>
            </a:r>
            <a:r>
              <a:rPr lang="ru-RU" dirty="0"/>
              <a:t>. Он показывает общее владение языком на высоком уровне. Если ученик может применить свои знания в реальных ситуациях, общаться с разными людьми на различные темы, то этот тест будет считаться пройденным. </a:t>
            </a:r>
          </a:p>
          <a:p>
            <a:r>
              <a:rPr lang="ru-RU" dirty="0" smtClean="0"/>
              <a:t>Таким </a:t>
            </a:r>
            <a:r>
              <a:rPr lang="ru-RU" dirty="0"/>
              <a:t>образом, </a:t>
            </a:r>
            <a:r>
              <a:rPr lang="ru-RU" b="1" dirty="0"/>
              <a:t>тест достижений фокусируется на уже полученных знаниях, а тест возможностей оценивает, насколько хорошо ученик умеет применять знания на практике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1893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sz="4600" b="1" dirty="0"/>
              <a:t>Примеры заданий для теста достижений по английскому языку</a:t>
            </a:r>
            <a:r>
              <a:rPr lang="ru-RU" sz="4600" dirty="0"/>
              <a:t>:</a:t>
            </a:r>
          </a:p>
          <a:p>
            <a:r>
              <a:rPr lang="ru-RU" sz="3600" b="1" dirty="0"/>
              <a:t>В области </a:t>
            </a:r>
            <a:r>
              <a:rPr lang="ru-RU" sz="3600" b="1" dirty="0" err="1"/>
              <a:t>аудирования</a:t>
            </a:r>
            <a:r>
              <a:rPr lang="ru-RU" sz="3600" dirty="0"/>
              <a:t>: воспринимать на слух </a:t>
            </a:r>
            <a:r>
              <a:rPr lang="ru-RU" sz="3600" dirty="0" err="1"/>
              <a:t>аудиотекст</a:t>
            </a:r>
            <a:r>
              <a:rPr lang="ru-RU" sz="3600" dirty="0"/>
              <a:t> и полностью понимать содержащуюся в нём информацию, использовать контекстуальную или языковую догадку при восприятии на слух текстов, содержащих некоторые незнакомые слова. </a:t>
            </a:r>
          </a:p>
          <a:p>
            <a:r>
              <a:rPr lang="ru-RU" sz="3600" b="1" dirty="0"/>
              <a:t>В области чтения</a:t>
            </a:r>
            <a:r>
              <a:rPr lang="ru-RU" sz="3600" dirty="0"/>
              <a:t>: соотносить графический образ английского слова с его звуковым образом, читать вслух небольшой текст, построенный на изученном языковом материале, соблюдая правила произношения и соответствующую интонацию, читать про себя и понимать содержание небольшого текста, построенного в основном на изученном языковом материале. </a:t>
            </a:r>
          </a:p>
          <a:p>
            <a:r>
              <a:rPr lang="ru-RU" sz="3600" b="1" dirty="0"/>
              <a:t>В области письма</a:t>
            </a:r>
            <a:r>
              <a:rPr lang="ru-RU" sz="3600" dirty="0"/>
              <a:t>: списывать текст, выписывать из текста слова, словосочетания, простые предложения, восстанавливать слово, предложение, текст в соответствии с решаемой учебной задачей, писать по образцу краткое письмо зарубежному другу, писать поздравительную открытку с Новым годом, Рождеством, днём рождения (с опорой на образец). </a:t>
            </a:r>
          </a:p>
          <a:p>
            <a:r>
              <a:rPr lang="ru-RU" sz="3600" b="1" dirty="0"/>
              <a:t>В области грамматических навыков</a:t>
            </a:r>
            <a:r>
              <a:rPr lang="ru-RU" sz="3600" dirty="0"/>
              <a:t>: распознавать и употреблять в речи основные коммуникативные типы предложений, изученные существительные с определённым, неопределённым или нулевым артиклем, глаголы </a:t>
            </a:r>
            <a:r>
              <a:rPr lang="ru-RU" sz="3600" dirty="0" err="1"/>
              <a:t>Present</a:t>
            </a:r>
            <a:r>
              <a:rPr lang="ru-RU" sz="3600" dirty="0"/>
              <a:t>, </a:t>
            </a:r>
            <a:r>
              <a:rPr lang="ru-RU" sz="3600" dirty="0" err="1"/>
              <a:t>Past</a:t>
            </a:r>
            <a:r>
              <a:rPr lang="ru-RU" sz="3600" dirty="0"/>
              <a:t>, </a:t>
            </a:r>
            <a:r>
              <a:rPr lang="ru-RU" sz="3600" dirty="0" err="1"/>
              <a:t>Future</a:t>
            </a:r>
            <a:r>
              <a:rPr lang="ru-RU" sz="3600" dirty="0"/>
              <a:t> </a:t>
            </a:r>
            <a:r>
              <a:rPr lang="ru-RU" sz="3600" dirty="0" err="1"/>
              <a:t>Simple</a:t>
            </a:r>
            <a:r>
              <a:rPr lang="ru-RU" sz="3600" dirty="0"/>
              <a:t>, модальные глаголы </a:t>
            </a:r>
            <a:r>
              <a:rPr lang="ru-RU" sz="3600" dirty="0" err="1"/>
              <a:t>can</a:t>
            </a:r>
            <a:r>
              <a:rPr lang="ru-RU" sz="3600" dirty="0"/>
              <a:t>, </a:t>
            </a:r>
            <a:r>
              <a:rPr lang="ru-RU" sz="3600" dirty="0" err="1"/>
              <a:t>may</a:t>
            </a:r>
            <a:r>
              <a:rPr lang="ru-RU" sz="3600" dirty="0"/>
              <a:t>, </a:t>
            </a:r>
            <a:r>
              <a:rPr lang="ru-RU" sz="3600" dirty="0" err="1"/>
              <a:t>must</a:t>
            </a:r>
            <a:r>
              <a:rPr lang="ru-RU" sz="3600" dirty="0"/>
              <a:t>, личные притяжательные и указательные местоимения, изученные прилагательные в положительной, сравнительной и превосходной степенях, количественные (до 100) и порядковые (до 20) числительные, наиболее употребительные предлоги для выражения временных и пространственных отношений.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26036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600" b="1" dirty="0"/>
              <a:t>Примеры тестов </a:t>
            </a:r>
            <a:r>
              <a:rPr lang="ru-RU" sz="3600" b="1" dirty="0" smtClean="0"/>
              <a:t>возможностей по </a:t>
            </a:r>
            <a:r>
              <a:rPr lang="ru-RU" sz="3600" b="1" dirty="0"/>
              <a:t>английскому языку</a:t>
            </a:r>
            <a:r>
              <a:rPr lang="ru-RU" sz="3600" dirty="0"/>
              <a:t>:</a:t>
            </a:r>
          </a:p>
          <a:p>
            <a:r>
              <a:rPr lang="ru-RU" b="1" dirty="0"/>
              <a:t>«</a:t>
            </a:r>
            <a:r>
              <a:rPr lang="ru-RU" b="1" dirty="0" err="1"/>
              <a:t>Conditionals</a:t>
            </a:r>
            <a:r>
              <a:rPr lang="ru-RU" b="1" dirty="0"/>
              <a:t>»</a:t>
            </a:r>
            <a:r>
              <a:rPr lang="ru-RU" dirty="0"/>
              <a:t>. Тест для проверки знаний по теме условных предложений (</a:t>
            </a:r>
            <a:r>
              <a:rPr lang="ru-RU" dirty="0" err="1"/>
              <a:t>Conditionals</a:t>
            </a:r>
            <a:r>
              <a:rPr lang="ru-RU" dirty="0"/>
              <a:t>). На каждое задание даётся 40 различных вариантов, которые выпадают в случайном порядке каждому ученику. </a:t>
            </a:r>
          </a:p>
          <a:p>
            <a:r>
              <a:rPr lang="ru-RU" b="1" dirty="0"/>
              <a:t>«</a:t>
            </a:r>
            <a:r>
              <a:rPr lang="ru-RU" b="1" dirty="0" err="1"/>
              <a:t>Present</a:t>
            </a:r>
            <a:r>
              <a:rPr lang="ru-RU" b="1" dirty="0"/>
              <a:t> </a:t>
            </a:r>
            <a:r>
              <a:rPr lang="ru-RU" b="1" dirty="0" err="1"/>
              <a:t>Simple</a:t>
            </a:r>
            <a:r>
              <a:rPr lang="ru-RU" b="1" dirty="0"/>
              <a:t>»</a:t>
            </a:r>
            <a:r>
              <a:rPr lang="ru-RU" dirty="0"/>
              <a:t>. Тест для 5 класса по УМК </a:t>
            </a:r>
            <a:r>
              <a:rPr lang="ru-RU" dirty="0" err="1"/>
              <a:t>Spotlight</a:t>
            </a:r>
            <a:r>
              <a:rPr lang="ru-RU" dirty="0"/>
              <a:t> для проверки усвоения грамматической темы </a:t>
            </a:r>
            <a:r>
              <a:rPr lang="ru-RU" dirty="0" err="1"/>
              <a:t>Present</a:t>
            </a:r>
            <a:r>
              <a:rPr lang="ru-RU" dirty="0"/>
              <a:t> </a:t>
            </a:r>
            <a:r>
              <a:rPr lang="ru-RU" dirty="0" err="1"/>
              <a:t>Simple</a:t>
            </a:r>
            <a:r>
              <a:rPr lang="ru-RU" dirty="0"/>
              <a:t> </a:t>
            </a:r>
            <a:r>
              <a:rPr lang="ru-RU" dirty="0" err="1"/>
              <a:t>Tense</a:t>
            </a:r>
            <a:r>
              <a:rPr lang="ru-RU" dirty="0"/>
              <a:t>. </a:t>
            </a:r>
          </a:p>
          <a:p>
            <a:r>
              <a:rPr lang="ru-RU" b="1" dirty="0"/>
              <a:t>«</a:t>
            </a:r>
            <a:r>
              <a:rPr lang="ru-RU" b="1" dirty="0" err="1"/>
              <a:t>Past</a:t>
            </a:r>
            <a:r>
              <a:rPr lang="ru-RU" b="1" dirty="0"/>
              <a:t> </a:t>
            </a:r>
            <a:r>
              <a:rPr lang="ru-RU" b="1" dirty="0" err="1"/>
              <a:t>Simple</a:t>
            </a:r>
            <a:r>
              <a:rPr lang="ru-RU" b="1" dirty="0"/>
              <a:t> </a:t>
            </a:r>
            <a:r>
              <a:rPr lang="ru-RU" b="1" dirty="0" err="1"/>
              <a:t>or</a:t>
            </a:r>
            <a:r>
              <a:rPr lang="ru-RU" b="1" dirty="0"/>
              <a:t> </a:t>
            </a:r>
            <a:r>
              <a:rPr lang="ru-RU" b="1" dirty="0" err="1"/>
              <a:t>Past</a:t>
            </a:r>
            <a:r>
              <a:rPr lang="ru-RU" b="1" dirty="0"/>
              <a:t> </a:t>
            </a:r>
            <a:r>
              <a:rPr lang="ru-RU" b="1" dirty="0" err="1"/>
              <a:t>Continuous</a:t>
            </a:r>
            <a:r>
              <a:rPr lang="ru-RU" b="1" dirty="0"/>
              <a:t>»</a:t>
            </a:r>
            <a:r>
              <a:rPr lang="ru-RU" dirty="0"/>
              <a:t>. Тест предназначен для учеников 5 классов, помогает закрепить знания в темах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Simple</a:t>
            </a:r>
            <a:r>
              <a:rPr lang="ru-RU" dirty="0"/>
              <a:t> </a:t>
            </a:r>
            <a:r>
              <a:rPr lang="ru-RU" dirty="0" err="1"/>
              <a:t>Tense</a:t>
            </a:r>
            <a:r>
              <a:rPr lang="ru-RU" dirty="0"/>
              <a:t> и </a:t>
            </a:r>
            <a:r>
              <a:rPr lang="ru-RU" dirty="0" err="1"/>
              <a:t>Past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 </a:t>
            </a:r>
            <a:r>
              <a:rPr lang="ru-RU" dirty="0" err="1"/>
              <a:t>Tense</a:t>
            </a:r>
            <a:r>
              <a:rPr lang="ru-RU" dirty="0"/>
              <a:t>. </a:t>
            </a:r>
          </a:p>
          <a:p>
            <a:r>
              <a:rPr lang="ru-RU" b="1" dirty="0"/>
              <a:t>«</a:t>
            </a:r>
            <a:r>
              <a:rPr lang="ru-RU" b="1" dirty="0" err="1"/>
              <a:t>Have</a:t>
            </a:r>
            <a:r>
              <a:rPr lang="ru-RU" b="1" dirty="0"/>
              <a:t>/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Got</a:t>
            </a:r>
            <a:r>
              <a:rPr lang="ru-RU" b="1" dirty="0"/>
              <a:t>»</a:t>
            </a:r>
            <a:r>
              <a:rPr lang="ru-RU" dirty="0"/>
              <a:t>. Тест на проверку грамматической конструкции </a:t>
            </a:r>
            <a:r>
              <a:rPr lang="ru-RU" dirty="0" err="1"/>
              <a:t>Have</a:t>
            </a:r>
            <a:r>
              <a:rPr lang="ru-RU" dirty="0"/>
              <a:t>/</a:t>
            </a:r>
            <a:r>
              <a:rPr lang="ru-RU" dirty="0" err="1"/>
              <a:t>Has</a:t>
            </a:r>
            <a:r>
              <a:rPr lang="ru-RU" dirty="0"/>
              <a:t> </a:t>
            </a:r>
            <a:r>
              <a:rPr lang="ru-RU" dirty="0" err="1"/>
              <a:t>got</a:t>
            </a:r>
            <a:r>
              <a:rPr lang="ru-RU" dirty="0"/>
              <a:t>. </a:t>
            </a:r>
          </a:p>
          <a:p>
            <a:r>
              <a:rPr lang="ru-RU" b="1" dirty="0"/>
              <a:t>«</a:t>
            </a:r>
            <a:r>
              <a:rPr lang="ru-RU" b="1" dirty="0" err="1"/>
              <a:t>This</a:t>
            </a:r>
            <a:r>
              <a:rPr lang="ru-RU" b="1" dirty="0"/>
              <a:t>/</a:t>
            </a:r>
            <a:r>
              <a:rPr lang="ru-RU" b="1" dirty="0" err="1"/>
              <a:t>These</a:t>
            </a:r>
            <a:r>
              <a:rPr lang="ru-RU" b="1" dirty="0"/>
              <a:t>/</a:t>
            </a:r>
            <a:r>
              <a:rPr lang="ru-RU" b="1" dirty="0" err="1"/>
              <a:t>That</a:t>
            </a:r>
            <a:r>
              <a:rPr lang="ru-RU" b="1" dirty="0"/>
              <a:t>/</a:t>
            </a:r>
            <a:r>
              <a:rPr lang="ru-RU" b="1" dirty="0" err="1"/>
              <a:t>Those</a:t>
            </a:r>
            <a:r>
              <a:rPr lang="ru-RU" b="1" dirty="0"/>
              <a:t>»</a:t>
            </a:r>
            <a:r>
              <a:rPr lang="ru-RU" dirty="0"/>
              <a:t>. В этом тесте отрабатываются случаи употребления указательных местоимений в английском языке. </a:t>
            </a:r>
          </a:p>
          <a:p>
            <a:r>
              <a:rPr lang="ru-RU" b="1" dirty="0"/>
              <a:t>«</a:t>
            </a:r>
            <a:r>
              <a:rPr lang="ru-RU" b="1" dirty="0" err="1"/>
              <a:t>Future</a:t>
            </a:r>
            <a:r>
              <a:rPr lang="ru-RU" b="1" dirty="0"/>
              <a:t> </a:t>
            </a:r>
            <a:r>
              <a:rPr lang="ru-RU" b="1" dirty="0" err="1"/>
              <a:t>Tenses</a:t>
            </a:r>
            <a:r>
              <a:rPr lang="ru-RU" b="1" dirty="0"/>
              <a:t>»</a:t>
            </a:r>
            <a:r>
              <a:rPr lang="ru-RU" dirty="0"/>
              <a:t>. Тест проверяет умение правильно выбирать и употреблять будущие времена (</a:t>
            </a:r>
            <a:r>
              <a:rPr lang="ru-RU" dirty="0" err="1"/>
              <a:t>Future</a:t>
            </a:r>
            <a:r>
              <a:rPr lang="ru-RU" dirty="0"/>
              <a:t> </a:t>
            </a:r>
            <a:r>
              <a:rPr lang="ru-RU" dirty="0" err="1"/>
              <a:t>Indefinite</a:t>
            </a:r>
            <a:r>
              <a:rPr lang="ru-RU" dirty="0"/>
              <a:t>, </a:t>
            </a:r>
            <a:r>
              <a:rPr lang="ru-RU" dirty="0" err="1"/>
              <a:t>Future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, </a:t>
            </a:r>
            <a:r>
              <a:rPr lang="ru-RU" dirty="0" err="1"/>
              <a:t>Future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, </a:t>
            </a:r>
            <a:r>
              <a:rPr lang="ru-RU" dirty="0" err="1"/>
              <a:t>Future</a:t>
            </a:r>
            <a:r>
              <a:rPr lang="ru-RU" dirty="0"/>
              <a:t> </a:t>
            </a:r>
            <a:r>
              <a:rPr lang="ru-RU" dirty="0" err="1"/>
              <a:t>Perfect</a:t>
            </a:r>
            <a:r>
              <a:rPr lang="ru-RU" dirty="0"/>
              <a:t> </a:t>
            </a:r>
            <a:r>
              <a:rPr lang="ru-RU" dirty="0" err="1"/>
              <a:t>Continuous</a:t>
            </a:r>
            <a:r>
              <a:rPr lang="ru-RU" dirty="0"/>
              <a:t>). </a:t>
            </a:r>
          </a:p>
          <a:p>
            <a:r>
              <a:rPr lang="ru-RU" b="1" dirty="0"/>
              <a:t>«</a:t>
            </a:r>
            <a:r>
              <a:rPr lang="ru-RU" b="1" dirty="0" err="1"/>
              <a:t>Wh-questions</a:t>
            </a:r>
            <a:r>
              <a:rPr lang="ru-RU" b="1" dirty="0"/>
              <a:t>»</a:t>
            </a:r>
            <a:r>
              <a:rPr lang="ru-RU" dirty="0"/>
              <a:t>. Тест на определение уровня знаний по употреблению специальных вопросов. </a:t>
            </a:r>
          </a:p>
          <a:p>
            <a:r>
              <a:rPr lang="ru-RU" b="1" dirty="0"/>
              <a:t>«Косвенная речь»</a:t>
            </a:r>
            <a:r>
              <a:rPr lang="ru-RU" dirty="0"/>
              <a:t>. В этом тесте отрабатываются правила изменения предложений в косвенной речи: порядок слов, изменения местоимений, временных маркеров, времён глагола.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9004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</TotalTime>
  <Words>189</Words>
  <Application>Microsoft Office PowerPoint</Application>
  <PresentationFormat>Широкоэкранный</PresentationFormat>
  <Paragraphs>32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Natally</dc:creator>
  <cp:lastModifiedBy>Natally</cp:lastModifiedBy>
  <cp:revision>9</cp:revision>
  <dcterms:created xsi:type="dcterms:W3CDTF">2025-01-29T15:15:19Z</dcterms:created>
  <dcterms:modified xsi:type="dcterms:W3CDTF">2025-01-30T13:05:37Z</dcterms:modified>
</cp:coreProperties>
</file>