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22DD8A3-C080-4F3B-8B1F-84A241943FAC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9F88F3-07A0-4288-80BF-49A2B24676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eakenglishwell.ru/anglijskij-dlya-detej-v-igrovoj-forme-sposoby-provedeniya-urokov/" TargetMode="External"/><Relationship Id="rId7" Type="http://schemas.openxmlformats.org/officeDocument/2006/relationships/hyperlink" Target="https://www.youtube.com/watch?app=desktop&amp;v=N8zzdw2Qaio&amp;fbclid=IwAR2V5AuO6ZP_0fXa1oUdDSZbH1WsgYCbYMZX_03Fr23wScua9cEW-sTUCy4" TargetMode="External"/><Relationship Id="rId2" Type="http://schemas.openxmlformats.org/officeDocument/2006/relationships/hyperlink" Target="https://infourok.ru/organizaciya-distancionnogo-obucheniya-v-nachalnoj-shkole-iz-opyta-raboty-4547956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earnenglishkids.britishcouncil.org/ru/word-games" TargetMode="External"/><Relationship Id="rId5" Type="http://schemas.openxmlformats.org/officeDocument/2006/relationships/hyperlink" Target="https://multiurok.ru/files/igrovaia-deiatelnost-na-urokakh-angliiskogo-iazy-2.html" TargetMode="External"/><Relationship Id="rId4" Type="http://schemas.openxmlformats.org/officeDocument/2006/relationships/hyperlink" Target="https://speakenglishwell.ru/kartochki-dlya-detej-na-anglijskom-yazyke-skacha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arnenglishkids.britishcouncil.org/ru/word-game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app=desktop&amp;v=N8zzdw2Qaio&amp;fbclid=IwAR2V5AuO6ZP_0fXa1oUdDSZbH1WsgYCbYMZX_03Fr23wScua9cEW-sTUCy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564904"/>
            <a:ext cx="6859096" cy="1702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младших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информационных технологий.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dirty="0" smtClean="0"/>
              <a:t>Учителя английского языка МБОУ Одинцовская гимназия №13</a:t>
            </a:r>
          </a:p>
          <a:p>
            <a:r>
              <a:rPr lang="ru-RU" dirty="0" smtClean="0"/>
              <a:t>Боронтова Ольга Валерьевна</a:t>
            </a:r>
          </a:p>
          <a:p>
            <a:r>
              <a:rPr lang="ru-RU" dirty="0" smtClean="0"/>
              <a:t>Румянцева Марина Николаевна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0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340768"/>
            <a:ext cx="7024744" cy="3672408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437112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https://en.islcollective.com/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7008" r="21106" b="34188"/>
          <a:stretch/>
        </p:blipFill>
        <p:spPr bwMode="auto">
          <a:xfrm>
            <a:off x="2233815" y="1844824"/>
            <a:ext cx="4500328" cy="247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6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201536"/>
          </a:xfrm>
        </p:spPr>
        <p:txBody>
          <a:bodyPr>
            <a:normAutofit/>
          </a:bodyPr>
          <a:lstStyle/>
          <a:p>
            <a:r>
              <a:rPr lang="ru-RU" sz="1050" dirty="0"/>
              <a:t> </a:t>
            </a:r>
            <a:br>
              <a:rPr lang="ru-RU" sz="1050" dirty="0"/>
            </a:br>
            <a:r>
              <a:rPr lang="ru-RU" sz="1600" u="sng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ru-RU" sz="1600" u="sng" dirty="0" smtClean="0">
                <a:solidFill>
                  <a:srgbClr val="0070C0"/>
                </a:solidFill>
                <a:hlinkClick r:id="rId2"/>
              </a:rPr>
              <a:t>infourok.ru/organizaciya-distancionnogo-obucheniya-v-nachalnoj-shkole-iz-opyta-raboty-4547956.html</a:t>
            </a:r>
            <a:r>
              <a:rPr lang="en-US" sz="1600" u="sng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u="sng" dirty="0">
                <a:solidFill>
                  <a:srgbClr val="0070C0"/>
                </a:solidFill>
                <a:hlinkClick r:id="rId3"/>
              </a:rPr>
              <a:t>https://speakenglishwell.ru/anglijskij-dlya-detej-v-igrovoj-forme-sposoby-provedeniya-urokov/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u="sng" dirty="0">
                <a:solidFill>
                  <a:srgbClr val="0070C0"/>
                </a:solidFill>
                <a:hlinkClick r:id="rId4"/>
              </a:rPr>
              <a:t>https://speakenglishwell.ru/kartochki-dlya-detej-na-anglijskom-yazyke-skachat/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u="sng" dirty="0">
                <a:solidFill>
                  <a:srgbClr val="0070C0"/>
                </a:solidFill>
                <a:hlinkClick r:id="rId5"/>
              </a:rPr>
              <a:t>https://multiurok.ru/files/igrovaia-deiatelnost-na-urokakh-angliiskogo-iazy-2.html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u="sng" dirty="0">
                <a:solidFill>
                  <a:srgbClr val="0070C0"/>
                </a:solidFill>
                <a:hlinkClick r:id="rId6"/>
              </a:rPr>
              <a:t>https://learnenglishkids.britishcouncil.org/ru/word-games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u="sng" dirty="0">
                <a:solidFill>
                  <a:srgbClr val="0070C0"/>
                </a:solidFill>
                <a:hlinkClick r:id="rId7"/>
              </a:rPr>
              <a:t>https://www.youtube.com/watch?app=desktop&amp;v=N8zzdw2Qaio&amp;fbclid=IwAR2V5AuO6ZP_0fXa1oUdDSZbH1WsgYCbYMZX_03Fr23wScua9cEW-sTUCy4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3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628800"/>
            <a:ext cx="7024744" cy="3456384"/>
          </a:xfrm>
        </p:spPr>
        <p:txBody>
          <a:bodyPr>
            <a:normAutofit/>
          </a:bodyPr>
          <a:lstStyle/>
          <a:p>
            <a:pPr algn="r"/>
            <a:r>
              <a:rPr lang="ru-RU" sz="2700" b="1" i="1" dirty="0">
                <a:solidFill>
                  <a:schemeClr val="tx1"/>
                </a:solidFill>
              </a:rPr>
              <a:t>У всякого человека в отдельности и у всех вместе есть, можно сказать, известная цель, стремясь к которой они одно избирают, другого избегают. </a:t>
            </a:r>
            <a:r>
              <a:rPr lang="ru-RU" sz="2700" b="1" i="1" dirty="0" smtClean="0">
                <a:solidFill>
                  <a:schemeClr val="tx1"/>
                </a:solidFill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Аристотель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9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Возрастные особенности детей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Они </a:t>
            </a:r>
            <a:r>
              <a:rPr lang="ru-RU" sz="2000" dirty="0"/>
              <a:t>ещё только </a:t>
            </a:r>
            <a:r>
              <a:rPr lang="ru-RU" sz="2000" b="1" dirty="0"/>
              <a:t>учатся учиться.</a:t>
            </a:r>
            <a:r>
              <a:rPr lang="ru-RU" sz="2000" dirty="0"/>
              <a:t> Учатся работать с учебником, правильно оформлять записи в тетради, учатся работать по образцу.</a:t>
            </a:r>
          </a:p>
          <a:p>
            <a:r>
              <a:rPr lang="ru-RU" sz="2000" dirty="0" smtClean="0"/>
              <a:t>Только </a:t>
            </a:r>
            <a:r>
              <a:rPr lang="ru-RU" sz="2000" dirty="0"/>
              <a:t>формируются </a:t>
            </a:r>
            <a:r>
              <a:rPr lang="ru-RU" sz="2000" b="1" dirty="0"/>
              <a:t>навыки чтения и письма.</a:t>
            </a:r>
            <a:endParaRPr lang="ru-RU" sz="2000" dirty="0"/>
          </a:p>
          <a:p>
            <a:r>
              <a:rPr lang="ru-RU" sz="2000" dirty="0"/>
              <a:t> </a:t>
            </a:r>
            <a:r>
              <a:rPr lang="ru-RU" sz="2000" b="1" dirty="0" smtClean="0"/>
              <a:t>Низкий </a:t>
            </a:r>
            <a:r>
              <a:rPr lang="ru-RU" sz="2000" b="1" dirty="0"/>
              <a:t>уровень</a:t>
            </a:r>
            <a:r>
              <a:rPr lang="ru-RU" sz="2000" dirty="0"/>
              <a:t> самостоятельности, самоконтроля.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Велика </a:t>
            </a:r>
            <a:r>
              <a:rPr lang="ru-RU" sz="2000" b="1" dirty="0"/>
              <a:t>роль учителя</a:t>
            </a:r>
            <a:r>
              <a:rPr lang="ru-RU" sz="2000" dirty="0"/>
              <a:t> в обучении.</a:t>
            </a:r>
          </a:p>
          <a:p>
            <a:r>
              <a:rPr lang="ru-RU" sz="2000" dirty="0"/>
              <a:t> </a:t>
            </a:r>
            <a:r>
              <a:rPr lang="ru-RU" sz="2000" b="1" dirty="0" smtClean="0"/>
              <a:t>Нет </a:t>
            </a:r>
            <a:r>
              <a:rPr lang="ru-RU" sz="2000" b="1" dirty="0"/>
              <a:t>готовности к самообразованию</a:t>
            </a:r>
            <a:r>
              <a:rPr lang="ru-RU" sz="20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16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Следует отметить: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7615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/>
              <a:t>информационная компетентность</a:t>
            </a:r>
            <a:r>
              <a:rPr lang="ru-RU" dirty="0"/>
              <a:t> детей на </a:t>
            </a:r>
            <a:r>
              <a:rPr lang="ru-RU" b="1" dirty="0"/>
              <a:t>нулевом уровне</a:t>
            </a:r>
            <a:r>
              <a:rPr lang="ru-RU" dirty="0"/>
              <a:t>, информационная компетентность большинства родителей на очень низком уровне; </a:t>
            </a:r>
          </a:p>
          <a:p>
            <a:pPr lvl="0"/>
            <a:r>
              <a:rPr lang="ru-RU" b="1" dirty="0"/>
              <a:t>самостоятельность</a:t>
            </a:r>
            <a:r>
              <a:rPr lang="ru-RU" dirty="0"/>
              <a:t> большинства учеников моего класса при выполнении домашних заданий очень </a:t>
            </a:r>
            <a:r>
              <a:rPr lang="ru-RU" b="1" dirty="0"/>
              <a:t>низкая</a:t>
            </a:r>
            <a:r>
              <a:rPr lang="ru-RU" dirty="0"/>
              <a:t>, без помощи и контроля родителей они ничего сделать не могут.</a:t>
            </a:r>
          </a:p>
          <a:p>
            <a:r>
              <a:rPr lang="ru-RU" b="1" dirty="0"/>
              <a:t>Требования </a:t>
            </a:r>
            <a:r>
              <a:rPr lang="ru-RU" b="1" dirty="0" err="1"/>
              <a:t>СанПин</a:t>
            </a:r>
            <a:r>
              <a:rPr lang="ru-RU" b="1" dirty="0"/>
              <a:t>.</a:t>
            </a:r>
            <a:r>
              <a:rPr lang="ru-RU" dirty="0"/>
              <a:t> СанПиН 2.2.2./2.4.1340-03 «Гигиенические требования к </a:t>
            </a:r>
            <a:r>
              <a:rPr lang="ru-RU" dirty="0" err="1"/>
              <a:t>видеодисплейным</a:t>
            </a:r>
            <a:r>
              <a:rPr lang="ru-RU" dirty="0"/>
              <a:t> терминалам и персональным электронно-вычислительным машинам и организация работы» и СанПиН 2.4.2.2821-10 «Санитарно-эпидемиологические правила и нормативы» для учащихся школ. Использование площадок не может быть основным на уроке. Это должно быть точечно, быстро по времени и не каждый урок</a:t>
            </a:r>
            <a:r>
              <a:rPr lang="ru-RU" dirty="0" smtClean="0"/>
              <a:t>. </a:t>
            </a:r>
            <a:r>
              <a:rPr lang="en-US" dirty="0" smtClean="0"/>
              <a:t>[1]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79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628800"/>
            <a:ext cx="7024744" cy="38164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разновидность общественной практики, действенное воспроизведение жизненных явлений вне реальной практической установки. Она всегда выступает в двух временных измерениях: в настоящем и будущем, даря сиюминутную радость, а также она служит удовлетворением назревших актуальных потребностей личности. В ней моделируются жизненные ситуации, закрепляются свойства, качества, состояния, умения, способности, необходимые личности для выполнения социальных, профессиональных и творческих функций. [4]</a:t>
            </a:r>
            <a:r>
              <a:rPr lang="ru-RU" sz="8000" dirty="0">
                <a:solidFill>
                  <a:schemeClr val="tx1"/>
                </a:solidFill>
              </a:rPr>
              <a:t/>
            </a:r>
            <a:br>
              <a:rPr lang="ru-RU" sz="8000" dirty="0">
                <a:solidFill>
                  <a:schemeClr val="tx1"/>
                </a:solidFill>
              </a:rPr>
            </a:b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6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988840"/>
            <a:ext cx="7024744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что игровая методика преподавания вызывает желание учиться, она еще и развивает</a:t>
            </a:r>
            <a: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логическое мышление;</a:t>
            </a:r>
            <a:b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 и воображение;</a:t>
            </a:r>
            <a:b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разговорные навыки;</a:t>
            </a:r>
            <a:b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произношение;</a:t>
            </a:r>
            <a:b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команде.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0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952736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Мы</a:t>
            </a:r>
            <a:r>
              <a:rPr lang="ru-RU" b="1" i="1" dirty="0" smtClean="0">
                <a:solidFill>
                  <a:srgbClr val="7030A0"/>
                </a:solidFill>
              </a:rPr>
              <a:t> используем </a:t>
            </a:r>
            <a:r>
              <a:rPr lang="ru-RU" b="1" i="1" dirty="0" smtClean="0">
                <a:solidFill>
                  <a:srgbClr val="7030A0"/>
                </a:solidFill>
              </a:rPr>
              <a:t>на уроках: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Обучающие карточки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Песни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стихи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Загадки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ребусы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Видеоролики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3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532" y="764704"/>
            <a:ext cx="7024744" cy="453650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u="sng" dirty="0" smtClean="0">
                <a:hlinkClick r:id="rId2"/>
              </a:rPr>
              <a:t/>
            </a:r>
            <a:br>
              <a:rPr lang="ru-RU" sz="2200" u="sng" dirty="0" smtClean="0">
                <a:hlinkClick r:id="rId2"/>
              </a:rPr>
            </a:br>
            <a:r>
              <a:rPr lang="ru-RU" sz="2200" u="sng" dirty="0">
                <a:hlinkClick r:id="rId2"/>
              </a:rPr>
              <a:t/>
            </a:r>
            <a:br>
              <a:rPr lang="ru-RU" sz="2200" u="sng" dirty="0">
                <a:hlinkClick r:id="rId2"/>
              </a:rPr>
            </a:br>
            <a:r>
              <a:rPr lang="ru-RU" sz="2200" dirty="0" smtClean="0">
                <a:solidFill>
                  <a:schemeClr val="tx1"/>
                </a:solidFill>
                <a:hlinkClick r:id="rId2"/>
              </a:rPr>
              <a:t>часто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используем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на уроках: </a:t>
            </a:r>
            <a:br>
              <a:rPr lang="ru-RU" sz="2200" dirty="0" smtClean="0">
                <a:solidFill>
                  <a:schemeClr val="tx1"/>
                </a:solidFill>
                <a:hlinkClick r:id="rId2"/>
              </a:rPr>
            </a:br>
            <a:r>
              <a:rPr lang="ru-RU" sz="2200" u="sng" dirty="0" smtClean="0">
                <a:hlinkClick r:id="rId2"/>
              </a:rPr>
              <a:t>https</a:t>
            </a:r>
            <a:r>
              <a:rPr lang="ru-RU" sz="2200" u="sng" dirty="0">
                <a:hlinkClick r:id="rId2"/>
              </a:rPr>
              <a:t>://learnenglishkids.britishcouncil.org/ru/word-games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3" t="7351" r="24471" b="44273"/>
          <a:stretch/>
        </p:blipFill>
        <p:spPr bwMode="auto">
          <a:xfrm>
            <a:off x="1360516" y="2204864"/>
            <a:ext cx="4994431" cy="253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9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u="sng" dirty="0">
                <a:hlinkClick r:id="rId2"/>
              </a:rPr>
              <a:t>https://www.youtube.com/watch?app=desktop&amp;v=N8zzdw2Qaio&amp;fbclid=IwAR2V5AuO6ZP_0fXa1oUdDSZbH1WsgYCbYMZX_03Fr23wScua9cEW-sTUCy4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5" t="14022" r="38960" b="31705"/>
          <a:stretch/>
        </p:blipFill>
        <p:spPr bwMode="auto">
          <a:xfrm>
            <a:off x="1691681" y="2348880"/>
            <a:ext cx="2664296" cy="21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105835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Andy - The ESL Guy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345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89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Дистанционное обучение младших школьников с использованием информационных технологий.</vt:lpstr>
      <vt:lpstr>У всякого человека в отдельности и у всех вместе есть, можно сказать, известная цель, стремясь к которой они одно избирают, другого избегают.  Аристотель </vt:lpstr>
      <vt:lpstr>Возрастные особенности детей</vt:lpstr>
      <vt:lpstr>Следует отметить:</vt:lpstr>
      <vt:lpstr>   Игра  Игра — разновидность общественной практики, действенное воспроизведение жизненных явлений вне реальной практической установки. Она всегда выступает в двух временных измерениях: в настоящем и будущем, даря сиюминутную радость, а также она служит удовлетворением назревших актуальных потребностей личности. В ней моделируются жизненные ситуации, закрепляются свойства, качества, состояния, умения, способности, необходимые личности для выполнения социальных, профессиональных и творческих функций. [4] </vt:lpstr>
      <vt:lpstr>Кроме того, что игровая методика преподавания вызывает желание учиться, она еще и развивает: память и логическое мышление; фантазию и воображение; разговорные навыки; правильное произношение; умение работать в команде. </vt:lpstr>
      <vt:lpstr>Мы используем на уроках: Обучающие карточки Песни и стихи  Загадки и ребусы Видеоролики </vt:lpstr>
      <vt:lpstr>  часто используем на уроках:  https://learnenglishkids.britishcouncil.org/ru/word-games          </vt:lpstr>
      <vt:lpstr>https://www.youtube.com/watch?app=desktop&amp;v=N8zzdw2Qaio&amp;fbclid=IwAR2V5AuO6ZP_0fXa1oUdDSZbH1WsgYCbYMZX_03Fr23wScua9cEW-sTUCy4</vt:lpstr>
      <vt:lpstr>Презентация PowerPoint</vt:lpstr>
      <vt:lpstr>  https://infourok.ru/organizaciya-distancionnogo-obucheniya-v-nachalnoj-shkole-iz-opyta-raboty-4547956.html  https://speakenglishwell.ru/anglijskij-dlya-detej-v-igrovoj-forme-sposoby-provedeniya-urokov/   https://speakenglishwell.ru/kartochki-dlya-detej-na-anglijskom-yazyke-skachat/  https://multiurok.ru/files/igrovaia-deiatelnost-na-urokakh-angliiskogo-iazy-2.html  https://learnenglishkids.britishcouncil.org/ru/word-games  https://www.youtube.com/watch?app=desktop&amp;v=N8zzdw2Qaio&amp;fbclid=IwAR2V5AuO6ZP_0fXa1oUdDSZbH1WsgYCbYMZX_03Fr23wScua9cEW-sTUCy4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дистанционного обучения младших школьников.</dc:title>
  <dc:creator>Пользователь Windows</dc:creator>
  <cp:lastModifiedBy>Пользователь Windows</cp:lastModifiedBy>
  <cp:revision>9</cp:revision>
  <dcterms:created xsi:type="dcterms:W3CDTF">2021-03-09T09:43:03Z</dcterms:created>
  <dcterms:modified xsi:type="dcterms:W3CDTF">2022-02-22T12:34:43Z</dcterms:modified>
</cp:coreProperties>
</file>