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68E0FA-EC94-49AD-B63B-F3D9DB26EC2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E25FE-DCF6-433D-B1CD-D05546E0DC4A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23B5DD-AFC5-4765-A485-039364E70BE2}" type="pres">
      <dgm:prSet presAssocID="{C41E25FE-DCF6-433D-B1CD-D05546E0DC4A}" presName="Name0" presStyleCnt="0">
        <dgm:presLayoutVars>
          <dgm:chMax val="2"/>
          <dgm:chPref val="2"/>
          <dgm:animLvl val="lvl"/>
        </dgm:presLayoutVars>
      </dgm:prSet>
      <dgm:spPr/>
    </dgm:pt>
  </dgm:ptLst>
  <dgm:cxnLst>
    <dgm:cxn modelId="{57B1AC01-DFDF-4FD0-A030-CDBB36548A45}" type="presOf" srcId="{C41E25FE-DCF6-433D-B1CD-D05546E0DC4A}" destId="{CB23B5DD-AFC5-4765-A485-039364E70BE2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57042-B4C1-4760-BD47-B3DFB3E1F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9" y="1802296"/>
            <a:ext cx="6807202" cy="3061252"/>
          </a:xfrm>
        </p:spPr>
        <p:txBody>
          <a:bodyPr/>
          <a:lstStyle/>
          <a:p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«</a:t>
            </a:r>
            <a:r>
              <a:rPr lang="ru-RU" sz="2800" b="1" dirty="0"/>
              <a:t>Активные и интерактивные методы и формы организации учебной деятельности на уроке иностранного языка для успешной реализации Госстандарта»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D90411-625D-4422-A068-1BFE402F37EC}"/>
              </a:ext>
            </a:extLst>
          </p:cNvPr>
          <p:cNvSpPr/>
          <p:nvPr/>
        </p:nvSpPr>
        <p:spPr>
          <a:xfrm>
            <a:off x="8110330" y="5671931"/>
            <a:ext cx="3988906" cy="1186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Подготовила: учитель английского языка гимназии «Виктория»</a:t>
            </a:r>
            <a:br>
              <a:rPr lang="ru-RU" b="1"/>
            </a:br>
            <a:r>
              <a:rPr lang="ru-RU" b="1"/>
              <a:t>Вторушина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8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ECC0B2-F6C3-47E1-A42C-981133C0D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9" y="1007165"/>
            <a:ext cx="9929188" cy="4868703"/>
          </a:xfrm>
        </p:spPr>
        <p:txBody>
          <a:bodyPr/>
          <a:lstStyle/>
          <a:p>
            <a:r>
              <a:rPr lang="ru-RU" sz="4800" dirty="0">
                <a:solidFill>
                  <a:srgbClr val="FF0000"/>
                </a:solidFill>
              </a:rPr>
              <a:t>Метод проектов —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достижение любой дидактической цели, поставленной учителем, через выполнение определённого рода действий, которые впоследствии должны быть представлены в виде практического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12648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F9D89-DB05-4834-96F4-C2742229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041294" cy="780407"/>
          </a:xfrm>
        </p:spPr>
        <p:txBody>
          <a:bodyPr/>
          <a:lstStyle/>
          <a:p>
            <a:r>
              <a:rPr lang="ru-RU" dirty="0"/>
              <a:t>Типология проектов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9B160-D03B-4F1E-95CC-F70F5975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762539"/>
            <a:ext cx="9942441" cy="42406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 виду деятельности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•</a:t>
            </a:r>
            <a:r>
              <a:rPr lang="ru-RU" b="1" dirty="0"/>
              <a:t>Исследовательские проекты </a:t>
            </a:r>
            <a:r>
              <a:rPr lang="ru-RU" dirty="0"/>
              <a:t>по структуре приближены </a:t>
            </a:r>
          </a:p>
          <a:p>
            <a:endParaRPr lang="ru-RU" dirty="0"/>
          </a:p>
          <a:p>
            <a:r>
              <a:rPr lang="ru-RU" dirty="0"/>
              <a:t>к научному исследованию.</a:t>
            </a:r>
          </a:p>
          <a:p>
            <a:r>
              <a:rPr lang="ru-RU" dirty="0"/>
              <a:t>•</a:t>
            </a:r>
            <a:r>
              <a:rPr lang="ru-RU" b="1" dirty="0"/>
              <a:t>Творческие проекты</a:t>
            </a:r>
            <a:r>
              <a:rPr lang="ru-RU" dirty="0"/>
              <a:t>: результаты оформлены в виде видеофильма, репортажа, дизайна определённой рубрики, альбома и т. д.</a:t>
            </a:r>
          </a:p>
          <a:p>
            <a:r>
              <a:rPr lang="ru-RU" dirty="0"/>
              <a:t>•</a:t>
            </a:r>
            <a:r>
              <a:rPr lang="ru-RU" b="1" dirty="0"/>
              <a:t>Ролевые-игровые проекты</a:t>
            </a:r>
            <a:r>
              <a:rPr lang="ru-RU" dirty="0"/>
              <a:t>: участники принимают на себя роли, которые обусловлены характером и содержанием проекта.</a:t>
            </a:r>
          </a:p>
          <a:p>
            <a:r>
              <a:rPr lang="ru-RU" dirty="0"/>
              <a:t>•</a:t>
            </a:r>
            <a:r>
              <a:rPr lang="ru-RU" b="1" dirty="0"/>
              <a:t>Информационные </a:t>
            </a:r>
            <a:r>
              <a:rPr lang="ru-RU" b="1" dirty="0" err="1"/>
              <a:t>проекты</a:t>
            </a:r>
            <a:r>
              <a:rPr lang="ru-RU" dirty="0" err="1"/>
              <a:t>направлены</a:t>
            </a:r>
            <a:r>
              <a:rPr lang="ru-RU" dirty="0"/>
              <a:t> на сбор информации о каком-то событии или явлении с целью ознакомления с ней широкой аудитории.</a:t>
            </a:r>
          </a:p>
          <a:p>
            <a:r>
              <a:rPr lang="ru-RU" dirty="0"/>
              <a:t>•</a:t>
            </a:r>
            <a:r>
              <a:rPr lang="ru-RU" b="1" dirty="0"/>
              <a:t>Практико-ориентировочные проекты </a:t>
            </a:r>
            <a:r>
              <a:rPr lang="ru-RU" dirty="0"/>
              <a:t>ориентированы на социальные интересы участников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95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2F37ED-308D-498D-A8AE-70E20757D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65" y="927652"/>
            <a:ext cx="9889432" cy="4948216"/>
          </a:xfrm>
        </p:spPr>
        <p:txBody>
          <a:bodyPr>
            <a:normAutofit/>
          </a:bodyPr>
          <a:lstStyle/>
          <a:p>
            <a:r>
              <a:rPr lang="ru-RU" b="1" dirty="0"/>
              <a:t>В соответствии с предметной областью</a:t>
            </a:r>
            <a:endParaRPr lang="ru-RU" dirty="0"/>
          </a:p>
          <a:p>
            <a:r>
              <a:rPr lang="ru-RU" dirty="0"/>
              <a:t>•</a:t>
            </a:r>
            <a:r>
              <a:rPr lang="ru-RU" b="1" dirty="0" err="1"/>
              <a:t>Монопроект</a:t>
            </a:r>
            <a:r>
              <a:rPr lang="ru-RU" b="1" dirty="0"/>
              <a:t> </a:t>
            </a:r>
            <a:r>
              <a:rPr lang="ru-RU" dirty="0"/>
              <a:t>выполняется в рамках одной дисциплины. </a:t>
            </a:r>
          </a:p>
          <a:p>
            <a:r>
              <a:rPr lang="ru-RU" dirty="0"/>
              <a:t>•</a:t>
            </a:r>
            <a:r>
              <a:rPr lang="ru-RU" b="1" dirty="0"/>
              <a:t>Междисциплинарный проект –</a:t>
            </a:r>
            <a:r>
              <a:rPr lang="ru-RU" dirty="0"/>
              <a:t>форма работы, которая предполагает объединение материалов нескольких дисциплин. </a:t>
            </a:r>
          </a:p>
          <a:p>
            <a:endParaRPr lang="ru-RU" dirty="0"/>
          </a:p>
          <a:p>
            <a:r>
              <a:rPr lang="ru-RU" b="1" dirty="0"/>
              <a:t>По количеству участников</a:t>
            </a:r>
            <a:endParaRPr lang="ru-RU" dirty="0"/>
          </a:p>
          <a:p>
            <a:r>
              <a:rPr lang="ru-RU" dirty="0"/>
              <a:t>•Групповые проекты.</a:t>
            </a:r>
          </a:p>
          <a:p>
            <a:r>
              <a:rPr lang="ru-RU" dirty="0"/>
              <a:t>•Индивидуальные.</a:t>
            </a:r>
          </a:p>
          <a:p>
            <a:r>
              <a:rPr lang="ru-RU" dirty="0"/>
              <a:t>•</a:t>
            </a:r>
            <a:r>
              <a:rPr lang="ru-RU" b="1" dirty="0"/>
              <a:t>Общие для всего учебного заведения.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1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50F47-54B7-4997-8FE4-9D6332A1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64" y="982133"/>
            <a:ext cx="9279833" cy="700894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работы по выполнению проектов: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60296-3F3B-42E8-931B-5C440AAE1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2120348"/>
            <a:ext cx="10031896" cy="3755519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выбор темы и постановка проблемного вопроса;</a:t>
            </a:r>
          </a:p>
          <a:p>
            <a:r>
              <a:rPr lang="ru-RU" dirty="0"/>
              <a:t>•языковая подготовка через комплекс коммуникативных упражнений;</a:t>
            </a:r>
          </a:p>
          <a:p>
            <a:r>
              <a:rPr lang="ru-RU" dirty="0"/>
              <a:t>•разработка плана работы над проектом; </a:t>
            </a:r>
          </a:p>
          <a:p>
            <a:r>
              <a:rPr lang="ru-RU" dirty="0"/>
              <a:t>•конечные сроки сдачи, контрольные точки; </a:t>
            </a:r>
          </a:p>
          <a:p>
            <a:r>
              <a:rPr lang="ru-RU" dirty="0"/>
              <a:t>•распределение заданий среди учащихся, определение ответственных за выполнение разных видов работы; </a:t>
            </a:r>
          </a:p>
          <a:p>
            <a:r>
              <a:rPr lang="ru-RU" dirty="0"/>
              <a:t>•подбор и работа с материалами, выполнение и обсуждение заданий;</a:t>
            </a:r>
          </a:p>
          <a:p>
            <a:r>
              <a:rPr lang="ru-RU" dirty="0"/>
              <a:t>•оформление совместного результата проектной деятельности;</a:t>
            </a:r>
          </a:p>
          <a:p>
            <a:r>
              <a:rPr lang="ru-RU" dirty="0"/>
              <a:t>•итог –презентация/защита проекта с последующей общей дискуссией;</a:t>
            </a:r>
          </a:p>
          <a:p>
            <a:r>
              <a:rPr lang="ru-RU" dirty="0"/>
              <a:t>•оценка выполнения проекта; итоговая рефлексия.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828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C0FFC-BD20-4983-A3DA-D6245AD3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48" y="982133"/>
            <a:ext cx="9081050" cy="820164"/>
          </a:xfrm>
        </p:spPr>
        <p:txBody>
          <a:bodyPr/>
          <a:lstStyle/>
          <a:p>
            <a:r>
              <a:rPr lang="ru-RU" dirty="0"/>
              <a:t>Метод проектов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D55A79-9FFC-42AA-AC4F-F877C6EEB5F3}"/>
              </a:ext>
            </a:extLst>
          </p:cNvPr>
          <p:cNvSpPr/>
          <p:nvPr/>
        </p:nvSpPr>
        <p:spPr>
          <a:xfrm>
            <a:off x="1550506" y="2729948"/>
            <a:ext cx="4068417" cy="3145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МИНУСЫ:</a:t>
            </a:r>
          </a:p>
          <a:p>
            <a:r>
              <a:rPr lang="ru-RU" dirty="0"/>
              <a:t>•непривычность формы работы;</a:t>
            </a:r>
          </a:p>
          <a:p>
            <a:r>
              <a:rPr lang="ru-RU" dirty="0"/>
              <a:t>•сложность планирования (в соотношении с отведённым программой количеством часов на изучение темы);</a:t>
            </a:r>
          </a:p>
          <a:p>
            <a:r>
              <a:rPr lang="ru-RU" dirty="0"/>
              <a:t>•не всегда удаётся отследить деятельность каждого учащегося.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35AE6CC-9D6B-4C5B-BB4C-EF32BA0E8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39" y="1802296"/>
            <a:ext cx="4562061" cy="4306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ПЛЮСЫ:</a:t>
            </a:r>
          </a:p>
          <a:p>
            <a:r>
              <a:rPr lang="ru-RU" sz="1800" dirty="0"/>
              <a:t>высокая коммуникативность и включённость учащихся в учебную деятельность;</a:t>
            </a:r>
          </a:p>
          <a:p>
            <a:r>
              <a:rPr lang="ru-RU" sz="1800" dirty="0"/>
              <a:t>•моделирование ситуаций, приближённых к жизненным;</a:t>
            </a:r>
          </a:p>
          <a:p>
            <a:r>
              <a:rPr lang="ru-RU" sz="1800" dirty="0"/>
              <a:t>•ориентированность на реальный практический продукт; </a:t>
            </a:r>
          </a:p>
          <a:p>
            <a:r>
              <a:rPr lang="ru-RU" sz="1800" dirty="0"/>
              <a:t>•диверсификация деятельности учащихся и педагогов;</a:t>
            </a:r>
          </a:p>
          <a:p>
            <a:r>
              <a:rPr lang="ru-RU" sz="1800" dirty="0"/>
              <a:t>•развивающий потенциал.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72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0020B-1DC9-4CF8-A030-5594A2E1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интернет-ресурсы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A6625-583C-4B16-926D-BB90CFE71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1. Сервис </a:t>
            </a:r>
            <a:r>
              <a:rPr lang="ru-RU" b="1" dirty="0" err="1"/>
              <a:t>Prezi</a:t>
            </a:r>
            <a:r>
              <a:rPr lang="ru-RU" dirty="0"/>
              <a:t>(prezi.com) –подготовка интерактивных презентаций. </a:t>
            </a:r>
          </a:p>
          <a:p>
            <a:r>
              <a:rPr lang="ru-RU" b="1" dirty="0"/>
              <a:t>2. Сервисы «Лента времени»(ресурсы </a:t>
            </a:r>
            <a:r>
              <a:rPr lang="ru-RU" b="1" dirty="0" err="1"/>
              <a:t>TimeLine</a:t>
            </a:r>
            <a:r>
              <a:rPr lang="ru-RU" b="1" dirty="0"/>
              <a:t>, </a:t>
            </a:r>
            <a:r>
              <a:rPr lang="ru-RU" b="1" dirty="0" err="1"/>
              <a:t>Xtimeline</a:t>
            </a:r>
            <a:r>
              <a:rPr lang="ru-RU" b="1" dirty="0"/>
              <a:t>, </a:t>
            </a:r>
            <a:r>
              <a:rPr lang="ru-RU" b="1" dirty="0" err="1"/>
              <a:t>Dipity</a:t>
            </a:r>
            <a:r>
              <a:rPr lang="ru-RU" b="1" dirty="0"/>
              <a:t>)</a:t>
            </a:r>
            <a:r>
              <a:rPr lang="ru-RU" dirty="0"/>
              <a:t>позволяют располагать на шкале времени события, фотографии, картинки, видео в хронологической последовательности. </a:t>
            </a:r>
          </a:p>
          <a:p>
            <a:r>
              <a:rPr lang="ru-RU" b="1" dirty="0"/>
              <a:t>3.Сервисы для создания </a:t>
            </a:r>
            <a:r>
              <a:rPr lang="ru-RU" b="1" dirty="0" err="1"/>
              <a:t>флеш</a:t>
            </a:r>
            <a:r>
              <a:rPr lang="ru-RU" b="1" dirty="0"/>
              <a:t>-карт (</a:t>
            </a:r>
            <a:r>
              <a:rPr lang="ru-RU" dirty="0" err="1"/>
              <a:t>LearnMode</a:t>
            </a:r>
            <a:r>
              <a:rPr lang="ru-RU" dirty="0"/>
              <a:t>, </a:t>
            </a:r>
            <a:r>
              <a:rPr lang="ru-RU" dirty="0" err="1"/>
              <a:t>FlashcardExchange</a:t>
            </a:r>
            <a:r>
              <a:rPr lang="ru-RU" dirty="0"/>
              <a:t>, </a:t>
            </a:r>
            <a:r>
              <a:rPr lang="ru-RU" dirty="0" err="1"/>
              <a:t>WordStash</a:t>
            </a:r>
            <a:r>
              <a:rPr lang="ru-RU" dirty="0"/>
              <a:t>, </a:t>
            </a:r>
            <a:r>
              <a:rPr lang="ru-RU" dirty="0" err="1"/>
              <a:t>BrainFlips</a:t>
            </a:r>
            <a:r>
              <a:rPr lang="ru-RU" dirty="0"/>
              <a:t>) –разные виды создания карточек для ознакомления с новой лексикой, для тренировки и запоминания в разных режимах. </a:t>
            </a:r>
          </a:p>
        </p:txBody>
      </p:sp>
    </p:spTree>
    <p:extLst>
      <p:ext uri="{BB962C8B-B14F-4D97-AF65-F5344CB8AC3E}">
        <p14:creationId xmlns:p14="http://schemas.microsoft.com/office/powerpoint/2010/main" val="232066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C43A5-5B29-4FA4-89DE-53616237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Вэб</a:t>
            </a:r>
            <a:r>
              <a:rPr lang="ru-RU" dirty="0"/>
              <a:t>-квест—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32B2A-51F8-4CEE-9D81-EA2344AAF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формат урока, ориентируемый на поиск, в котором большая часть информации или вся информация, с которой работают ученики, поступает из Сети.</a:t>
            </a:r>
          </a:p>
        </p:txBody>
      </p:sp>
    </p:spTree>
    <p:extLst>
      <p:ext uri="{BB962C8B-B14F-4D97-AF65-F5344CB8AC3E}">
        <p14:creationId xmlns:p14="http://schemas.microsoft.com/office/powerpoint/2010/main" val="267674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AA973-A984-44F6-99E9-8D5A5495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элемента </a:t>
            </a:r>
            <a:r>
              <a:rPr lang="ru-RU" dirty="0" err="1"/>
              <a:t>вэб</a:t>
            </a:r>
            <a:r>
              <a:rPr lang="ru-RU" dirty="0"/>
              <a:t>-квеста: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971ED-DB12-4502-B138-5056CC467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наличие проблемы, которую нужно решить;</a:t>
            </a:r>
          </a:p>
          <a:p>
            <a:r>
              <a:rPr lang="ru-RU" dirty="0"/>
              <a:t>•поиск информации по проблеме, осуществляемый в Интернете группой учащихся;</a:t>
            </a:r>
          </a:p>
          <a:p>
            <a:r>
              <a:rPr lang="ru-RU" dirty="0"/>
              <a:t>•решение проблемы достигается путём ведения переговоров и достижения согласия всеми участниками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379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F48A7-F8A8-4100-8B0B-75404A32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Образовательный веб-квест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23605-E208-4EB8-8C8F-4A537836A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1652"/>
            <a:ext cx="9601196" cy="342421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Требования:</a:t>
            </a:r>
            <a:endParaRPr lang="ru-RU" dirty="0"/>
          </a:p>
          <a:p>
            <a:r>
              <a:rPr lang="ru-RU" dirty="0"/>
              <a:t>•ясное вступление, где чётко прописаны главные роли участников;</a:t>
            </a:r>
          </a:p>
          <a:p>
            <a:r>
              <a:rPr lang="ru-RU" dirty="0"/>
              <a:t>•центральное задание, где чётко определён итоговый результат самостоятельной работы;</a:t>
            </a:r>
          </a:p>
          <a:p>
            <a:r>
              <a:rPr lang="ru-RU" dirty="0"/>
              <a:t>•список информационных ресурсов, необходимых для выполнения задания;</a:t>
            </a:r>
          </a:p>
          <a:p>
            <a:r>
              <a:rPr lang="ru-RU" dirty="0"/>
              <a:t>•описание процедуры работы каждого участника;</a:t>
            </a:r>
          </a:p>
          <a:p>
            <a:r>
              <a:rPr lang="ru-RU" dirty="0"/>
              <a:t>•описание критериев и параметров оценки;</a:t>
            </a:r>
          </a:p>
          <a:p>
            <a:r>
              <a:rPr lang="ru-RU" dirty="0"/>
              <a:t>•руководство к действиям –пошаговая инструкция;</a:t>
            </a:r>
          </a:p>
          <a:p>
            <a:r>
              <a:rPr lang="ru-RU" dirty="0"/>
              <a:t>•заключение, где суммируется опыт, который будет получен участниками.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415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B651C6-64E9-434B-A450-978AA7A20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0" y="1033671"/>
            <a:ext cx="9796667" cy="4842198"/>
          </a:xfrm>
        </p:spPr>
        <p:txBody>
          <a:bodyPr>
            <a:normAutofit/>
          </a:bodyPr>
          <a:lstStyle/>
          <a:p>
            <a:r>
              <a:rPr lang="ru-RU" b="1" dirty="0"/>
              <a:t>Результат:</a:t>
            </a:r>
            <a:endParaRPr lang="ru-RU" dirty="0"/>
          </a:p>
          <a:p>
            <a:r>
              <a:rPr lang="ru-RU" dirty="0"/>
              <a:t>•публикация работ в виде веб-страниц и веб-сайтов (локально или в Интернет); </a:t>
            </a:r>
          </a:p>
          <a:p>
            <a:r>
              <a:rPr lang="ru-RU" dirty="0"/>
              <a:t>•устное выступление;</a:t>
            </a:r>
          </a:p>
          <a:p>
            <a:r>
              <a:rPr lang="ru-RU" dirty="0"/>
              <a:t>•компьютерная или онлайн-презентация;</a:t>
            </a:r>
          </a:p>
          <a:p>
            <a:r>
              <a:rPr lang="ru-RU" dirty="0"/>
              <a:t>•мультфильм/видеофильм;</a:t>
            </a:r>
          </a:p>
          <a:p>
            <a:r>
              <a:rPr lang="ru-RU" dirty="0"/>
              <a:t>•линейка времени; </a:t>
            </a:r>
          </a:p>
          <a:p>
            <a:r>
              <a:rPr lang="ru-RU" dirty="0"/>
              <a:t>•причинно-следственные диаграммы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96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72BF7-C038-4DE3-AFAD-B9F887BD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Современный урок иностранного языка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6052B20-4DDA-44E4-83A4-320DC81BC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79817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A3F290-F5FE-4A66-98AC-B243FA723491}"/>
              </a:ext>
            </a:extLst>
          </p:cNvPr>
          <p:cNvSpPr/>
          <p:nvPr/>
        </p:nvSpPr>
        <p:spPr>
          <a:xfrm>
            <a:off x="1484243" y="2902226"/>
            <a:ext cx="3975653" cy="1789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Применениеактивныхиинтерактивныхметодовиформобучения,вт.ч</a:t>
            </a:r>
            <a:r>
              <a:rPr lang="ru-RU" dirty="0"/>
              <a:t>. </a:t>
            </a:r>
          </a:p>
          <a:p>
            <a:pPr algn="ctr"/>
            <a:r>
              <a:rPr lang="ru-RU" dirty="0"/>
              <a:t>нетрадиционных</a:t>
            </a:r>
          </a:p>
          <a:p>
            <a:pPr algn="ctr"/>
            <a:r>
              <a:rPr lang="ru-RU" dirty="0"/>
              <a:t>форм проведения</a:t>
            </a:r>
          </a:p>
          <a:p>
            <a:pPr algn="ctr"/>
            <a:r>
              <a:rPr lang="ru-RU" dirty="0"/>
              <a:t>занятий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81587E8E-A003-49B6-9B40-98B55FA8DEC6}"/>
              </a:ext>
            </a:extLst>
          </p:cNvPr>
          <p:cNvSpPr/>
          <p:nvPr/>
        </p:nvSpPr>
        <p:spPr>
          <a:xfrm>
            <a:off x="5648739" y="3408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C9340F-7BC9-45BB-B304-4325D1EFA41F}"/>
              </a:ext>
            </a:extLst>
          </p:cNvPr>
          <p:cNvSpPr/>
          <p:nvPr/>
        </p:nvSpPr>
        <p:spPr>
          <a:xfrm>
            <a:off x="7258881" y="2902226"/>
            <a:ext cx="3448876" cy="1789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Активизация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84134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3883A-4AD7-4366-800F-22715829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образовательных </a:t>
            </a:r>
            <a:br>
              <a:rPr lang="ru-RU" dirty="0"/>
            </a:br>
            <a:r>
              <a:rPr lang="ru-RU" dirty="0"/>
              <a:t>интернет-ресурсов: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1C929-96C6-4ACB-973D-D7B2BC3A9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2285999"/>
            <a:ext cx="9703901" cy="358986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пробуждает интерес и повышает мотивацию обучающихся к предмету;</a:t>
            </a:r>
          </a:p>
          <a:p>
            <a:r>
              <a:rPr lang="ru-RU" dirty="0"/>
              <a:t>•позволяет учащимся самостоятельно создавать ресурсы, осуществляя поиск и отбор материала; </a:t>
            </a:r>
          </a:p>
          <a:p>
            <a:r>
              <a:rPr lang="ru-RU" dirty="0"/>
              <a:t>•обеспечивает эффективность усвоения материала; </a:t>
            </a:r>
          </a:p>
          <a:p>
            <a:r>
              <a:rPr lang="ru-RU" dirty="0"/>
              <a:t>•формирует универсальные учебные действия;</a:t>
            </a:r>
          </a:p>
          <a:p>
            <a:r>
              <a:rPr lang="ru-RU" dirty="0"/>
              <a:t>•способствует более прочному закреплению материала, т. к. основано на познавательном интересе;</a:t>
            </a:r>
          </a:p>
          <a:p>
            <a:r>
              <a:rPr lang="ru-RU" dirty="0"/>
              <a:t>•способствует профессиональному росту педагога.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589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67664-5238-4801-8DB0-D4FFDCB1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Mindmaping</a:t>
            </a:r>
            <a:r>
              <a:rPr lang="en-US" dirty="0"/>
              <a:t>= </a:t>
            </a:r>
            <a:r>
              <a:rPr lang="ru-RU" dirty="0"/>
              <a:t>составление ментальных карт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A260A-3E80-488C-9A2B-B1DB5BD12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0" y="2067339"/>
            <a:ext cx="10283687" cy="3808529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Диаграммы, схемы, идейные </a:t>
            </a:r>
            <a:r>
              <a:rPr lang="ru-RU" dirty="0" err="1"/>
              <a:t>сетки,связанные</a:t>
            </a:r>
            <a:r>
              <a:rPr lang="ru-RU" dirty="0"/>
              <a:t> друг с другом и объединённые общей идеей</a:t>
            </a:r>
          </a:p>
          <a:p>
            <a:pPr marL="0" indent="0">
              <a:buNone/>
            </a:pPr>
            <a:r>
              <a:rPr lang="ru-RU" dirty="0"/>
              <a:t>Используются:   для создания,визуализации,структуризациииклассификацииидей,атакжекаксредстводляобучения,организации,решениязадач,принятия решений, при написании статей</a:t>
            </a:r>
          </a:p>
        </p:txBody>
      </p:sp>
    </p:spTree>
    <p:extLst>
      <p:ext uri="{BB962C8B-B14F-4D97-AF65-F5344CB8AC3E}">
        <p14:creationId xmlns:p14="http://schemas.microsoft.com/office/powerpoint/2010/main" val="1883693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44608-46E5-4B6B-B88B-6A562A1B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Технология составления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E9D05B-F1F3-4F21-BC4D-E435DA78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107096"/>
            <a:ext cx="9601196" cy="37687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1.Слово (тема, понятие) –в центре листа.</a:t>
            </a:r>
          </a:p>
          <a:p>
            <a:r>
              <a:rPr lang="ru-RU" dirty="0"/>
              <a:t>2.Оттемыотводимтолстыеветви,гдепишемсамыеважныеключевыесловаимыслипотеме;каждаяветвь–одно слово или мысль.</a:t>
            </a:r>
          </a:p>
          <a:p>
            <a:endParaRPr lang="ru-RU" dirty="0"/>
          </a:p>
          <a:p>
            <a:r>
              <a:rPr lang="ru-RU" dirty="0"/>
              <a:t>3.От толстых ветвей аналогично чертим более тонкие ветви, уточняющие основные мысли,–ассоциации к ключевым словам; чем больше разветвлений, тем меньше шрифт.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152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338C1-5E3C-4F99-B798-B9D8CE6D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Применение карт памяти на уроках иностранного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D2FE4-BFA8-404C-8114-57CEA5D87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При изучении любой темы и с детьми практически любого возраста:</a:t>
            </a:r>
          </a:p>
          <a:p>
            <a:r>
              <a:rPr lang="ru-RU" dirty="0"/>
              <a:t>•для мозгового штурма,</a:t>
            </a:r>
          </a:p>
          <a:p>
            <a:r>
              <a:rPr lang="ru-RU" dirty="0"/>
              <a:t>•для обучения новой лексике,</a:t>
            </a:r>
          </a:p>
          <a:p>
            <a:r>
              <a:rPr lang="ru-RU" dirty="0"/>
              <a:t>•для подведения итогов, пересказа, краткого изложения изученных или изучаемых в данный момент тем;</a:t>
            </a:r>
          </a:p>
          <a:p>
            <a:r>
              <a:rPr lang="ru-RU" dirty="0"/>
              <a:t>•в старших классах интеллект-карты—для более творческой работы, например, записи идей, цитат или каких-либо аргументов «за и против» по проблемному тезису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164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BF8FB-4B6B-4CAD-A524-734FF0CA6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452111" cy="965938"/>
          </a:xfrm>
        </p:spPr>
        <p:txBody>
          <a:bodyPr>
            <a:normAutofit fontScale="90000"/>
          </a:bodyPr>
          <a:lstStyle/>
          <a:p>
            <a:r>
              <a:rPr lang="ru-RU" dirty="0"/>
              <a:t>ПОПС–формула</a:t>
            </a:r>
            <a:br>
              <a:rPr lang="ru-RU" dirty="0"/>
            </a:br>
            <a:r>
              <a:rPr lang="ru-RU" dirty="0"/>
              <a:t>Интерактивный приём, активизирующий рефлексивное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1E47C1-906B-44D4-A286-9403B34E7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Мнение, высказанное в 4-х предложениях:</a:t>
            </a:r>
            <a:endParaRPr lang="ru-RU" dirty="0"/>
          </a:p>
          <a:p>
            <a:r>
              <a:rPr lang="ru-RU" b="1" dirty="0"/>
              <a:t>П</a:t>
            </a:r>
            <a:r>
              <a:rPr lang="ru-RU" dirty="0"/>
              <a:t>–</a:t>
            </a:r>
            <a:r>
              <a:rPr lang="ru-RU" i="1" dirty="0"/>
              <a:t>позиция</a:t>
            </a:r>
            <a:r>
              <a:rPr lang="ru-RU" dirty="0"/>
              <a:t>(в чём заключается ваша точка зрения); начинается со слов: «Я считаю, что…»</a:t>
            </a:r>
          </a:p>
          <a:p>
            <a:r>
              <a:rPr lang="ru-RU" b="1" dirty="0"/>
              <a:t>О</a:t>
            </a:r>
            <a:r>
              <a:rPr lang="ru-RU" dirty="0"/>
              <a:t>–</a:t>
            </a:r>
            <a:r>
              <a:rPr lang="ru-RU" i="1" dirty="0"/>
              <a:t>объяснение</a:t>
            </a:r>
            <a:r>
              <a:rPr lang="ru-RU" dirty="0"/>
              <a:t>(или обоснование –на чём вы основываетесь, довод в поддержку вашей позиции) –… «Потому, что…»</a:t>
            </a:r>
          </a:p>
          <a:p>
            <a:r>
              <a:rPr lang="ru-RU" b="1" dirty="0"/>
              <a:t>П</a:t>
            </a:r>
            <a:r>
              <a:rPr lang="ru-RU" dirty="0"/>
              <a:t>–</a:t>
            </a:r>
            <a:r>
              <a:rPr lang="ru-RU" i="1" dirty="0"/>
              <a:t>пример</a:t>
            </a:r>
            <a:r>
              <a:rPr lang="ru-RU" dirty="0"/>
              <a:t>(факты, иллюстрирующие ваш довод) –«Например, …»</a:t>
            </a:r>
          </a:p>
          <a:p>
            <a:r>
              <a:rPr lang="ru-RU" b="1" dirty="0"/>
              <a:t>С</a:t>
            </a:r>
            <a:r>
              <a:rPr lang="ru-RU" dirty="0"/>
              <a:t>–</a:t>
            </a:r>
            <a:r>
              <a:rPr lang="ru-RU" i="1" dirty="0"/>
              <a:t>следствие/суждение</a:t>
            </a:r>
            <a:r>
              <a:rPr lang="ru-RU" dirty="0"/>
              <a:t>–вывод, что надо сделать, призыв к –… «Поэтому…»; «Таким образом…» </a:t>
            </a:r>
          </a:p>
        </p:txBody>
      </p:sp>
    </p:spTree>
    <p:extLst>
      <p:ext uri="{BB962C8B-B14F-4D97-AF65-F5344CB8AC3E}">
        <p14:creationId xmlns:p14="http://schemas.microsoft.com/office/powerpoint/2010/main" val="4054270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B28F0-A25F-4F48-A787-46430552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026" y="730342"/>
            <a:ext cx="8537710" cy="727398"/>
          </a:xfrm>
        </p:spPr>
        <p:txBody>
          <a:bodyPr>
            <a:normAutofit fontScale="90000"/>
          </a:bodyPr>
          <a:lstStyle/>
          <a:p>
            <a:r>
              <a:rPr lang="ru-RU" dirty="0"/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E4E7CE-51F3-4D0C-90CD-9BFD267EB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1457740"/>
            <a:ext cx="9783414" cy="46699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Нетрадиционные уроки:</a:t>
            </a:r>
          </a:p>
          <a:p>
            <a:pPr marL="0" indent="0">
              <a:buNone/>
            </a:pPr>
            <a:r>
              <a:rPr lang="ru-RU" dirty="0"/>
              <a:t>1.Формируют целостное представление об изучаемой теме.</a:t>
            </a:r>
          </a:p>
          <a:p>
            <a:pPr marL="0" indent="0">
              <a:buNone/>
            </a:pPr>
            <a:r>
              <a:rPr lang="ru-RU" dirty="0"/>
              <a:t>2.Повышают качество усвоения изучаемого языкового материала.</a:t>
            </a:r>
          </a:p>
          <a:p>
            <a:pPr marL="0" indent="0">
              <a:buNone/>
            </a:pPr>
            <a:r>
              <a:rPr lang="ru-RU" dirty="0"/>
              <a:t>3.Активизируют речемыслительную деятельность. </a:t>
            </a:r>
          </a:p>
          <a:p>
            <a:pPr marL="0" indent="0">
              <a:buNone/>
            </a:pPr>
            <a:r>
              <a:rPr lang="ru-RU" dirty="0"/>
              <a:t>4.Создают творческую среду, способствующую раскрытию и проявлению потенциала учащихся в процессе выполнения учебных и учебно-исследовательских заданий; </a:t>
            </a:r>
          </a:p>
          <a:p>
            <a:pPr marL="0" indent="0">
              <a:buNone/>
            </a:pPr>
            <a:r>
              <a:rPr lang="ru-RU" dirty="0"/>
              <a:t>5.Повышают интерес учащихся к предмету «иностранный язык», стремление к иноязычному общению, способствующее участию в различных ситуациях межкультурной коммуникации.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6. Активизируют формирование всех составляющих коммуникативной компетенции и ключевых компетенций для успешной реализации «Госстандарта»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6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DF9E1-35AC-4401-B767-BB77529E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нестандартных форм </a:t>
            </a:r>
            <a:br>
              <a:rPr lang="ru-RU" dirty="0"/>
            </a:br>
            <a:r>
              <a:rPr lang="ru-RU" dirty="0"/>
              <a:t>урока иностранного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53177-C3F5-4EAD-9ABD-D7C6556D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При завершении/повторении темы.</a:t>
            </a:r>
          </a:p>
          <a:p>
            <a:r>
              <a:rPr lang="ru-RU" dirty="0"/>
              <a:t>Пробуждает и активизирует актуальные и потенциальные возможности учащихся.</a:t>
            </a:r>
          </a:p>
          <a:p>
            <a:r>
              <a:rPr lang="ru-RU" dirty="0"/>
              <a:t>Даёт простор для сотворчества учителя и учеников.</a:t>
            </a:r>
          </a:p>
          <a:p>
            <a:r>
              <a:rPr lang="ru-RU" dirty="0"/>
              <a:t>Оказывает сильное эмоциональное воздействие.</a:t>
            </a:r>
          </a:p>
          <a:p>
            <a:r>
              <a:rPr lang="ru-RU" dirty="0"/>
              <a:t>Повышает мотивацию к обучению.</a:t>
            </a:r>
          </a:p>
          <a:p>
            <a:r>
              <a:rPr lang="ru-RU" dirty="0"/>
              <a:t>Пробуждает интерес к учёбе и изучению иностранного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57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5ABE5-1A2A-40AD-B317-99ED2A3E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Успех проведения нестандартного урока ИЯ определяется: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8E458-DEFB-4FF5-A0FA-CE8E7F74A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предварительной подготовкой,</a:t>
            </a:r>
          </a:p>
          <a:p>
            <a:r>
              <a:rPr lang="ru-RU" dirty="0"/>
              <a:t>•активным включением всех учащихся в работу,</a:t>
            </a:r>
          </a:p>
          <a:p>
            <a:r>
              <a:rPr lang="ru-RU" dirty="0"/>
              <a:t>•уровнем подготовленности конкретного класса, </a:t>
            </a:r>
          </a:p>
          <a:p>
            <a:r>
              <a:rPr lang="ru-RU" dirty="0"/>
              <a:t>•учётом интересов и возрастных особенностей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61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C7ADA-24F6-4B0B-A991-BD8985BA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Нестандартные уроки иностранного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4666BE-E1A6-403D-BE95-EF5F5881F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87826"/>
            <a:ext cx="9601196" cy="388804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1.Урок-турнир. Разгадывание головоломок, ребусов, чайнвордов.</a:t>
            </a:r>
          </a:p>
          <a:p>
            <a:r>
              <a:rPr lang="ru-RU" dirty="0"/>
              <a:t>2.Урок-сказка/инсценировка. Разыгрывание сказок или сценок.</a:t>
            </a:r>
          </a:p>
          <a:p>
            <a:r>
              <a:rPr lang="ru-RU" dirty="0"/>
              <a:t>3.Урок-конкурс. Ответы на вопросы для проверки практических умений и теоретических знаний.</a:t>
            </a:r>
          </a:p>
          <a:p>
            <a:r>
              <a:rPr lang="ru-RU" dirty="0"/>
              <a:t>4.Видеоурок.</a:t>
            </a:r>
          </a:p>
          <a:p>
            <a:r>
              <a:rPr lang="ru-RU" dirty="0"/>
              <a:t>5. Урок-</a:t>
            </a:r>
            <a:r>
              <a:rPr lang="ru-RU" dirty="0" err="1"/>
              <a:t>самоисследование</a:t>
            </a:r>
            <a:r>
              <a:rPr lang="ru-RU" dirty="0"/>
              <a:t>. Тесты психологического или познавательного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429023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098090E-BA8C-4254-B9CB-DFA5EEB8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188" y="993775"/>
            <a:ext cx="9650412" cy="4762500"/>
          </a:xfrm>
        </p:spPr>
        <p:txBody>
          <a:bodyPr>
            <a:normAutofit/>
          </a:bodyPr>
          <a:lstStyle/>
          <a:p>
            <a:r>
              <a:rPr lang="ru-RU" sz="3600" dirty="0"/>
              <a:t>6. Урок-расследование/урок-судебное заседание.</a:t>
            </a:r>
          </a:p>
          <a:p>
            <a:r>
              <a:rPr lang="ru-RU" sz="3600" dirty="0"/>
              <a:t>7. Урок-виртуальная экскурсия.</a:t>
            </a:r>
          </a:p>
          <a:p>
            <a:r>
              <a:rPr lang="ru-RU" sz="3600" dirty="0"/>
              <a:t>8. Урок-праздник.</a:t>
            </a:r>
          </a:p>
          <a:p>
            <a:r>
              <a:rPr lang="ru-RU" sz="3600" dirty="0"/>
              <a:t>9. Урок-спектакль.</a:t>
            </a:r>
          </a:p>
          <a:p>
            <a:r>
              <a:rPr lang="ru-RU" sz="3600" dirty="0"/>
              <a:t>10. Урок-поэзия. </a:t>
            </a:r>
          </a:p>
        </p:txBody>
      </p:sp>
    </p:spTree>
    <p:extLst>
      <p:ext uri="{BB962C8B-B14F-4D97-AF65-F5344CB8AC3E}">
        <p14:creationId xmlns:p14="http://schemas.microsoft.com/office/powerpoint/2010/main" val="414895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4505B-FD56-4F18-9A59-7E824C5F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Межпредметные связи на уроке иностранного языка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941495C4-691D-4908-88D6-D826E56CC788}"/>
              </a:ext>
            </a:extLst>
          </p:cNvPr>
          <p:cNvSpPr/>
          <p:nvPr/>
        </p:nvSpPr>
        <p:spPr>
          <a:xfrm>
            <a:off x="1868557" y="2650435"/>
            <a:ext cx="728869" cy="1113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89035A9B-DF2C-45AC-81D9-28E2B53DD751}"/>
              </a:ext>
            </a:extLst>
          </p:cNvPr>
          <p:cNvSpPr/>
          <p:nvPr/>
        </p:nvSpPr>
        <p:spPr>
          <a:xfrm>
            <a:off x="4217504" y="2556931"/>
            <a:ext cx="728869" cy="1206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3681F666-47AE-4E9F-A15B-3140A48EB4D7}"/>
              </a:ext>
            </a:extLst>
          </p:cNvPr>
          <p:cNvSpPr/>
          <p:nvPr/>
        </p:nvSpPr>
        <p:spPr>
          <a:xfrm>
            <a:off x="6269933" y="2556931"/>
            <a:ext cx="728869" cy="1060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26B12E8F-1A1A-4B57-B81E-236A7ACCF13D}"/>
              </a:ext>
            </a:extLst>
          </p:cNvPr>
          <p:cNvSpPr/>
          <p:nvPr/>
        </p:nvSpPr>
        <p:spPr>
          <a:xfrm>
            <a:off x="8852452" y="2556931"/>
            <a:ext cx="728869" cy="1060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E0FC69-200D-4050-8BC9-DEF4067B3D08}"/>
              </a:ext>
            </a:extLst>
          </p:cNvPr>
          <p:cNvSpPr/>
          <p:nvPr/>
        </p:nvSpPr>
        <p:spPr>
          <a:xfrm>
            <a:off x="3737114" y="3892459"/>
            <a:ext cx="1736034" cy="1983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Развивают системное и диалектическое мышление, гибкость и самостоятельность ума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5E0696-5C9E-45E2-9BBB-67DBE4173C00}"/>
              </a:ext>
            </a:extLst>
          </p:cNvPr>
          <p:cNvSpPr/>
          <p:nvPr/>
        </p:nvSpPr>
        <p:spPr>
          <a:xfrm>
            <a:off x="8348869" y="3763615"/>
            <a:ext cx="2461592" cy="207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Расширяют образовательный кругозор и социализацию личности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BCE8626D-3F43-4A87-8598-85FE43C9F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705" y="3800633"/>
            <a:ext cx="2213114" cy="2075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Активизируют познавательную активность и интересы </a:t>
            </a:r>
            <a:r>
              <a:rPr lang="ru-RU" dirty="0"/>
              <a:t>учащихся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A0901D-69AB-4332-8C47-CEBAA869DDFB}"/>
              </a:ext>
            </a:extLst>
          </p:cNvPr>
          <p:cNvSpPr/>
          <p:nvPr/>
        </p:nvSpPr>
        <p:spPr>
          <a:xfrm>
            <a:off x="1302029" y="3892458"/>
            <a:ext cx="1736034" cy="1983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Формируют системность знаний на основе развития ведущих общенаучных идей и понятий</a:t>
            </a:r>
          </a:p>
        </p:txBody>
      </p:sp>
    </p:spTree>
    <p:extLst>
      <p:ext uri="{BB962C8B-B14F-4D97-AF65-F5344CB8AC3E}">
        <p14:creationId xmlns:p14="http://schemas.microsoft.com/office/powerpoint/2010/main" val="113849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7D728A-35D9-47E9-9F20-4077C2CAF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2" y="967409"/>
            <a:ext cx="10124661" cy="4908459"/>
          </a:xfrm>
        </p:spPr>
        <p:txBody>
          <a:bodyPr>
            <a:normAutofit/>
          </a:bodyPr>
          <a:lstStyle/>
          <a:p>
            <a:r>
              <a:rPr lang="ru-RU" dirty="0"/>
              <a:t>11. Урок-конференция.</a:t>
            </a:r>
          </a:p>
          <a:p>
            <a:r>
              <a:rPr lang="ru-RU" dirty="0"/>
              <a:t>12. Урок-пресс-конференция в виде встреч с:</a:t>
            </a:r>
          </a:p>
          <a:p>
            <a:r>
              <a:rPr lang="ru-RU" dirty="0"/>
              <a:t>•людьми из разных профессий; </a:t>
            </a:r>
          </a:p>
          <a:p>
            <a:r>
              <a:rPr lang="ru-RU" dirty="0"/>
              <a:t>•делегацией дипломатов различных стран; </a:t>
            </a:r>
          </a:p>
          <a:p>
            <a:r>
              <a:rPr lang="ru-RU" dirty="0"/>
              <a:t>•путешественниками, побывавшими во многих странах; </a:t>
            </a:r>
          </a:p>
          <a:p>
            <a:r>
              <a:rPr lang="ru-RU" dirty="0"/>
              <a:t>•героями литературных произведений, пьес, кинофильмов;     </a:t>
            </a:r>
          </a:p>
          <a:p>
            <a:r>
              <a:rPr lang="ru-RU" dirty="0"/>
              <a:t>•историческими персонажами; </a:t>
            </a:r>
          </a:p>
          <a:p>
            <a:r>
              <a:rPr lang="ru-RU" dirty="0"/>
              <a:t>•деятелями искусства, писателями, художниками, артистами; </a:t>
            </a:r>
          </a:p>
          <a:p>
            <a:r>
              <a:rPr lang="ru-RU" dirty="0"/>
              <a:t>•людьми профессии, представляющей наибольший интерес для учеников. </a:t>
            </a:r>
          </a:p>
          <a:p>
            <a:endParaRPr lang="ru-RU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74DB776B-CEE7-4A96-A086-007661A66E03}"/>
              </a:ext>
            </a:extLst>
          </p:cNvPr>
          <p:cNvSpPr/>
          <p:nvPr/>
        </p:nvSpPr>
        <p:spPr>
          <a:xfrm>
            <a:off x="9064487" y="3220278"/>
            <a:ext cx="1245704" cy="424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43C7BA8-4920-4BC0-9356-C73CD0B7A45E}"/>
              </a:ext>
            </a:extLst>
          </p:cNvPr>
          <p:cNvSpPr/>
          <p:nvPr/>
        </p:nvSpPr>
        <p:spPr>
          <a:xfrm>
            <a:off x="9448800" y="3935896"/>
            <a:ext cx="1722783" cy="980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виде ролевых игр</a:t>
            </a:r>
          </a:p>
        </p:txBody>
      </p:sp>
    </p:spTree>
    <p:extLst>
      <p:ext uri="{BB962C8B-B14F-4D97-AF65-F5344CB8AC3E}">
        <p14:creationId xmlns:p14="http://schemas.microsoft.com/office/powerpoint/2010/main" val="184580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54F8F-A1CF-4561-8EBB-E29053B8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8908772" cy="515364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Урок-пресс-конференция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297322-3802-45F3-B7F3-EF99EA165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64" y="1669774"/>
            <a:ext cx="10389705" cy="4399721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Этап подготовки:</a:t>
            </a:r>
          </a:p>
          <a:p>
            <a:r>
              <a:rPr lang="ru-RU" sz="2600" b="1" dirty="0"/>
              <a:t>•ученики продумывают свои роли,</a:t>
            </a:r>
          </a:p>
          <a:p>
            <a:r>
              <a:rPr lang="ru-RU" sz="2600" b="1" dirty="0"/>
              <a:t>•составляют биографии участников конференции, </a:t>
            </a:r>
          </a:p>
          <a:p>
            <a:r>
              <a:rPr lang="ru-RU" sz="2600" b="1" dirty="0"/>
              <a:t>•тренируются в ответах на возможные вопросы, </a:t>
            </a:r>
          </a:p>
          <a:p>
            <a:r>
              <a:rPr lang="ru-RU" sz="2600" b="1" dirty="0"/>
              <a:t>•пишут объявление о пресс-конференции, </a:t>
            </a:r>
          </a:p>
          <a:p>
            <a:r>
              <a:rPr lang="ru-RU" sz="2600" b="1" dirty="0"/>
              <a:t>•журналисты определяют, какое СМИ представляют.</a:t>
            </a:r>
          </a:p>
          <a:p>
            <a:endParaRPr lang="ru-RU" sz="2600" b="1" dirty="0"/>
          </a:p>
          <a:p>
            <a:r>
              <a:rPr lang="ru-RU" sz="2600" b="1" dirty="0">
                <a:solidFill>
                  <a:srgbClr val="FF0000"/>
                </a:solidFill>
              </a:rPr>
              <a:t>Этап проведения:</a:t>
            </a:r>
          </a:p>
          <a:p>
            <a:r>
              <a:rPr lang="ru-RU" sz="2600" b="1" dirty="0"/>
              <a:t>•вступительная речь ведущего;</a:t>
            </a:r>
          </a:p>
          <a:p>
            <a:r>
              <a:rPr lang="ru-RU" sz="2600" b="1" dirty="0"/>
              <a:t>•представление журналистам членов делегации;</a:t>
            </a:r>
          </a:p>
          <a:p>
            <a:r>
              <a:rPr lang="ru-RU" sz="2600" b="1" dirty="0"/>
              <a:t>•журналисты представляются и задают вопросы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244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1333</Words>
  <Application>Microsoft Office PowerPoint</Application>
  <PresentationFormat>Широкоэкранный</PresentationFormat>
  <Paragraphs>168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Garamond</vt:lpstr>
      <vt:lpstr>Натуральные материалы</vt:lpstr>
      <vt:lpstr>  «Активные и интерактивные методы и формы организации учебной деятельности на уроке иностранного языка для успешной реализации Госстандарта» </vt:lpstr>
      <vt:lpstr>Современный урок иностранного языка</vt:lpstr>
      <vt:lpstr>Использование нестандартных форм  урока иностранного языка</vt:lpstr>
      <vt:lpstr>Успех проведения нестандартного урока ИЯ определяется:</vt:lpstr>
      <vt:lpstr>Нестандартные уроки иностранного языка</vt:lpstr>
      <vt:lpstr>Презентация PowerPoint</vt:lpstr>
      <vt:lpstr>Межпредметные связи на уроке иностранного языка </vt:lpstr>
      <vt:lpstr>Презентация PowerPoint</vt:lpstr>
      <vt:lpstr>Урок-пресс-конференция </vt:lpstr>
      <vt:lpstr>Презентация PowerPoint</vt:lpstr>
      <vt:lpstr>Типология проектов</vt:lpstr>
      <vt:lpstr>Презентация PowerPoint</vt:lpstr>
      <vt:lpstr>Организация работы по выполнению проектов:</vt:lpstr>
      <vt:lpstr>Метод проектов</vt:lpstr>
      <vt:lpstr>Образовательные интернет-ресурсы</vt:lpstr>
      <vt:lpstr>Вэб-квест—</vt:lpstr>
      <vt:lpstr>Три элемента вэб-квеста: </vt:lpstr>
      <vt:lpstr>Образовательный веб-квест</vt:lpstr>
      <vt:lpstr>Презентация PowerPoint</vt:lpstr>
      <vt:lpstr>Использование образовательных  интернет-ресурсов: </vt:lpstr>
      <vt:lpstr>Mindmaping= составление ментальных карт </vt:lpstr>
      <vt:lpstr>Технология составления</vt:lpstr>
      <vt:lpstr>Применение карт памяти на уроках иностранного языка</vt:lpstr>
      <vt:lpstr>ПОПС–формула Интерактивный приём, активизирующий рефлексивное мышление</vt:lpstr>
      <vt:lpstr>Выводы: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«Активные и интерактивные методы и формы организации учебной деятельности на уроке иностранного языка»</dc:title>
  <dc:creator>Helen Vtorushina</dc:creator>
  <cp:lastModifiedBy>Helen Vtorushina</cp:lastModifiedBy>
  <cp:revision>7</cp:revision>
  <dcterms:created xsi:type="dcterms:W3CDTF">2018-09-22T08:32:45Z</dcterms:created>
  <dcterms:modified xsi:type="dcterms:W3CDTF">2018-09-22T09:30:46Z</dcterms:modified>
</cp:coreProperties>
</file>