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omments/comment1.xml" ContentType="application/vnd.openxmlformats-officedocument.presentationml.comments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52"/>
  </p:notesMasterIdLst>
  <p:sldIdLst>
    <p:sldId id="256" r:id="rId2"/>
    <p:sldId id="258" r:id="rId3"/>
    <p:sldId id="269" r:id="rId4"/>
    <p:sldId id="268" r:id="rId5"/>
    <p:sldId id="263" r:id="rId6"/>
    <p:sldId id="276" r:id="rId7"/>
    <p:sldId id="277" r:id="rId8"/>
    <p:sldId id="274" r:id="rId9"/>
    <p:sldId id="265" r:id="rId10"/>
    <p:sldId id="272" r:id="rId11"/>
    <p:sldId id="275" r:id="rId12"/>
    <p:sldId id="278" r:id="rId13"/>
    <p:sldId id="279" r:id="rId14"/>
    <p:sldId id="280" r:id="rId15"/>
    <p:sldId id="281" r:id="rId16"/>
    <p:sldId id="282" r:id="rId17"/>
    <p:sldId id="284" r:id="rId18"/>
    <p:sldId id="283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7" r:id="rId31"/>
    <p:sldId id="296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GATA_2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1T08:32:55.217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627E7-0C89-4F9F-B874-2A7FDB68FD94}" type="doc">
      <dgm:prSet loTypeId="urn:microsoft.com/office/officeart/2005/8/layout/target2" loCatId="relationship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B0166CC-3006-40BF-B004-6FD211ED47B6}">
      <dgm:prSet phldrT="[Текст]"/>
      <dgm:spPr/>
      <dgm:t>
        <a:bodyPr/>
        <a:lstStyle/>
        <a:p>
          <a:pPr algn="ctr"/>
          <a:r>
            <a:rPr lang="ru-RU" dirty="0" smtClean="0">
              <a:latin typeface="+mj-lt"/>
            </a:rPr>
            <a:t>Образование РФ</a:t>
          </a:r>
          <a:endParaRPr lang="ru-RU" dirty="0">
            <a:latin typeface="+mj-lt"/>
          </a:endParaRPr>
        </a:p>
      </dgm:t>
    </dgm:pt>
    <dgm:pt modelId="{C830725A-58C2-4E08-B9F6-02F4DFBEDA6A}" type="parTrans" cxnId="{E3422DBE-48BD-4197-BFFD-648F2EA0842B}">
      <dgm:prSet/>
      <dgm:spPr/>
      <dgm:t>
        <a:bodyPr/>
        <a:lstStyle/>
        <a:p>
          <a:endParaRPr lang="ru-RU"/>
        </a:p>
      </dgm:t>
    </dgm:pt>
    <dgm:pt modelId="{40EC0A6A-DE9F-4823-8714-75C103EF4E56}" type="sibTrans" cxnId="{E3422DBE-48BD-4197-BFFD-648F2EA0842B}">
      <dgm:prSet/>
      <dgm:spPr/>
      <dgm:t>
        <a:bodyPr/>
        <a:lstStyle/>
        <a:p>
          <a:endParaRPr lang="ru-RU"/>
        </a:p>
      </dgm:t>
    </dgm:pt>
    <dgm:pt modelId="{E2372848-06EA-41EC-A61F-6DEB9E72CAB3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Общее </a:t>
          </a:r>
          <a:endParaRPr lang="ru-RU" dirty="0">
            <a:latin typeface="+mj-lt"/>
          </a:endParaRPr>
        </a:p>
      </dgm:t>
    </dgm:pt>
    <dgm:pt modelId="{24512018-F9F7-455D-9363-1E101B4EA082}" type="parTrans" cxnId="{03F0E6E2-78B5-4A2A-8FEF-CAA523109E16}">
      <dgm:prSet/>
      <dgm:spPr/>
      <dgm:t>
        <a:bodyPr/>
        <a:lstStyle/>
        <a:p>
          <a:endParaRPr lang="ru-RU"/>
        </a:p>
      </dgm:t>
    </dgm:pt>
    <dgm:pt modelId="{E38DA07A-BA9D-49F7-BEBC-F094F99ED0F6}" type="sibTrans" cxnId="{03F0E6E2-78B5-4A2A-8FEF-CAA523109E16}">
      <dgm:prSet/>
      <dgm:spPr/>
      <dgm:t>
        <a:bodyPr/>
        <a:lstStyle/>
        <a:p>
          <a:endParaRPr lang="ru-RU"/>
        </a:p>
      </dgm:t>
    </dgm:pt>
    <dgm:pt modelId="{05D1F6DD-2070-4414-9B18-0F21A142B653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Дошкольное</a:t>
          </a:r>
          <a:endParaRPr lang="ru-RU" dirty="0">
            <a:latin typeface="+mj-lt"/>
          </a:endParaRPr>
        </a:p>
      </dgm:t>
    </dgm:pt>
    <dgm:pt modelId="{3F3147C5-03A4-45A6-941E-EE0CC6C774AD}" type="parTrans" cxnId="{037AC74B-28C4-4A61-A935-ED335222A023}">
      <dgm:prSet/>
      <dgm:spPr/>
      <dgm:t>
        <a:bodyPr/>
        <a:lstStyle/>
        <a:p>
          <a:endParaRPr lang="ru-RU"/>
        </a:p>
      </dgm:t>
    </dgm:pt>
    <dgm:pt modelId="{D9C0EC0F-D041-4D1B-854E-184FDB123499}" type="sibTrans" cxnId="{037AC74B-28C4-4A61-A935-ED335222A023}">
      <dgm:prSet/>
      <dgm:spPr/>
      <dgm:t>
        <a:bodyPr/>
        <a:lstStyle/>
        <a:p>
          <a:endParaRPr lang="ru-RU"/>
        </a:p>
      </dgm:t>
    </dgm:pt>
    <dgm:pt modelId="{A198BC77-A1B4-4858-8D3E-2B6F061F1AC8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Начальное общее</a:t>
          </a:r>
          <a:endParaRPr lang="ru-RU" dirty="0">
            <a:latin typeface="+mj-lt"/>
          </a:endParaRPr>
        </a:p>
      </dgm:t>
    </dgm:pt>
    <dgm:pt modelId="{E8E669F4-C62B-4EA2-BE8C-AA9996F30E2D}" type="parTrans" cxnId="{BF8B1530-1015-4A49-A3F3-ABBB40C4C35D}">
      <dgm:prSet/>
      <dgm:spPr/>
      <dgm:t>
        <a:bodyPr/>
        <a:lstStyle/>
        <a:p>
          <a:endParaRPr lang="ru-RU"/>
        </a:p>
      </dgm:t>
    </dgm:pt>
    <dgm:pt modelId="{38DAFFDC-F88D-40BB-91CC-3A4862A3636A}" type="sibTrans" cxnId="{BF8B1530-1015-4A49-A3F3-ABBB40C4C35D}">
      <dgm:prSet/>
      <dgm:spPr/>
      <dgm:t>
        <a:bodyPr/>
        <a:lstStyle/>
        <a:p>
          <a:endParaRPr lang="ru-RU"/>
        </a:p>
      </dgm:t>
    </dgm:pt>
    <dgm:pt modelId="{DB2E2994-21DF-4F7F-BB6F-206645D5B004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Профессиональное </a:t>
          </a:r>
          <a:endParaRPr lang="ru-RU" dirty="0">
            <a:latin typeface="+mj-lt"/>
          </a:endParaRPr>
        </a:p>
      </dgm:t>
    </dgm:pt>
    <dgm:pt modelId="{88769718-6311-4B96-AF83-33F880BE3937}" type="parTrans" cxnId="{A3D35615-97F9-42D8-AB1A-D29CA39EAEF7}">
      <dgm:prSet/>
      <dgm:spPr/>
      <dgm:t>
        <a:bodyPr/>
        <a:lstStyle/>
        <a:p>
          <a:endParaRPr lang="ru-RU"/>
        </a:p>
      </dgm:t>
    </dgm:pt>
    <dgm:pt modelId="{D78622C6-126D-403B-A5EE-FD76D5C87A43}" type="sibTrans" cxnId="{A3D35615-97F9-42D8-AB1A-D29CA39EAEF7}">
      <dgm:prSet/>
      <dgm:spPr/>
      <dgm:t>
        <a:bodyPr/>
        <a:lstStyle/>
        <a:p>
          <a:endParaRPr lang="ru-RU"/>
        </a:p>
      </dgm:t>
    </dgm:pt>
    <dgm:pt modelId="{D3A4B00D-E5D7-4BA2-A6D0-6B4C5C7F85B4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Среднее профессиональное</a:t>
          </a:r>
        </a:p>
        <a:p>
          <a:r>
            <a:rPr lang="ru-RU" dirty="0" smtClean="0">
              <a:latin typeface="+mj-lt"/>
            </a:rPr>
            <a:t>Высшее – </a:t>
          </a:r>
          <a:r>
            <a:rPr lang="ru-RU" dirty="0" err="1" smtClean="0">
              <a:latin typeface="+mj-lt"/>
            </a:rPr>
            <a:t>бакалавриат</a:t>
          </a:r>
          <a:endParaRPr lang="ru-RU" dirty="0" smtClean="0">
            <a:latin typeface="+mj-lt"/>
          </a:endParaRPr>
        </a:p>
        <a:p>
          <a:r>
            <a:rPr lang="ru-RU" dirty="0" smtClean="0">
              <a:latin typeface="+mj-lt"/>
            </a:rPr>
            <a:t>Высшее – </a:t>
          </a:r>
          <a:r>
            <a:rPr lang="ru-RU" dirty="0" err="1" smtClean="0">
              <a:latin typeface="+mj-lt"/>
            </a:rPr>
            <a:t>специалитет</a:t>
          </a:r>
          <a:r>
            <a:rPr lang="ru-RU" dirty="0" smtClean="0">
              <a:latin typeface="+mj-lt"/>
            </a:rPr>
            <a:t>, магистратура</a:t>
          </a:r>
        </a:p>
        <a:p>
          <a:r>
            <a:rPr lang="ru-RU" dirty="0" smtClean="0">
              <a:latin typeface="+mj-lt"/>
            </a:rPr>
            <a:t>Высшее – подготовка кадров</a:t>
          </a:r>
          <a:endParaRPr lang="ru-RU" dirty="0">
            <a:latin typeface="+mj-lt"/>
          </a:endParaRPr>
        </a:p>
      </dgm:t>
    </dgm:pt>
    <dgm:pt modelId="{9921702F-FB6B-4923-A7CE-2C4ED2BE880B}" type="parTrans" cxnId="{917578B5-5B34-49F6-A0D7-6D4E620E315B}">
      <dgm:prSet/>
      <dgm:spPr/>
      <dgm:t>
        <a:bodyPr/>
        <a:lstStyle/>
        <a:p>
          <a:endParaRPr lang="ru-RU"/>
        </a:p>
      </dgm:t>
    </dgm:pt>
    <dgm:pt modelId="{D143F828-D863-4E37-AF04-77A423E665AD}" type="sibTrans" cxnId="{917578B5-5B34-49F6-A0D7-6D4E620E315B}">
      <dgm:prSet/>
      <dgm:spPr/>
      <dgm:t>
        <a:bodyPr/>
        <a:lstStyle/>
        <a:p>
          <a:endParaRPr lang="ru-RU"/>
        </a:p>
      </dgm:t>
    </dgm:pt>
    <dgm:pt modelId="{1281F043-AE9F-4087-BBE5-0FA70EE3FBE7}">
      <dgm:prSet/>
      <dgm:spPr/>
      <dgm:t>
        <a:bodyPr/>
        <a:lstStyle/>
        <a:p>
          <a:r>
            <a:rPr lang="ru-RU" dirty="0" smtClean="0">
              <a:latin typeface="+mj-lt"/>
            </a:rPr>
            <a:t>Основное общее</a:t>
          </a:r>
          <a:endParaRPr lang="ru-RU" dirty="0">
            <a:latin typeface="+mj-lt"/>
          </a:endParaRPr>
        </a:p>
      </dgm:t>
    </dgm:pt>
    <dgm:pt modelId="{9D210DB2-BF61-4354-AF9C-686A1984C774}" type="parTrans" cxnId="{49DE2E89-4EA8-4E1E-A541-FB75EC7706DC}">
      <dgm:prSet/>
      <dgm:spPr/>
      <dgm:t>
        <a:bodyPr/>
        <a:lstStyle/>
        <a:p>
          <a:endParaRPr lang="ru-RU"/>
        </a:p>
      </dgm:t>
    </dgm:pt>
    <dgm:pt modelId="{BAE883FC-0BF7-49E7-83B8-9C5226E80444}" type="sibTrans" cxnId="{49DE2E89-4EA8-4E1E-A541-FB75EC7706DC}">
      <dgm:prSet/>
      <dgm:spPr/>
      <dgm:t>
        <a:bodyPr/>
        <a:lstStyle/>
        <a:p>
          <a:endParaRPr lang="ru-RU"/>
        </a:p>
      </dgm:t>
    </dgm:pt>
    <dgm:pt modelId="{C7BF0244-2671-4075-A847-F6717562AFE1}">
      <dgm:prSet/>
      <dgm:spPr/>
      <dgm:t>
        <a:bodyPr/>
        <a:lstStyle/>
        <a:p>
          <a:r>
            <a:rPr lang="ru-RU" dirty="0" smtClean="0">
              <a:latin typeface="+mj-lt"/>
            </a:rPr>
            <a:t>Среднее общее</a:t>
          </a:r>
          <a:endParaRPr lang="ru-RU" dirty="0">
            <a:latin typeface="+mj-lt"/>
          </a:endParaRPr>
        </a:p>
      </dgm:t>
    </dgm:pt>
    <dgm:pt modelId="{E0E55A45-4F67-4585-9B14-E632E62ED8BC}" type="parTrans" cxnId="{FBB8A954-5332-4A29-A408-B4EBE6E41602}">
      <dgm:prSet/>
      <dgm:spPr/>
      <dgm:t>
        <a:bodyPr/>
        <a:lstStyle/>
        <a:p>
          <a:endParaRPr lang="ru-RU"/>
        </a:p>
      </dgm:t>
    </dgm:pt>
    <dgm:pt modelId="{38B58DFB-C9BC-4B6F-B0E0-1BEFC30485E5}" type="sibTrans" cxnId="{FBB8A954-5332-4A29-A408-B4EBE6E41602}">
      <dgm:prSet/>
      <dgm:spPr/>
      <dgm:t>
        <a:bodyPr/>
        <a:lstStyle/>
        <a:p>
          <a:endParaRPr lang="ru-RU"/>
        </a:p>
      </dgm:t>
    </dgm:pt>
    <dgm:pt modelId="{2C4B0FB9-7B0F-4CA5-A1B3-CE186D996B1D}" type="pres">
      <dgm:prSet presAssocID="{B45627E7-0C89-4F9F-B874-2A7FDB68FD94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B592EA-B7E9-42EF-8F9C-86AC3ED4CDF0}" type="pres">
      <dgm:prSet presAssocID="{B45627E7-0C89-4F9F-B874-2A7FDB68FD94}" presName="outerBox" presStyleCnt="0"/>
      <dgm:spPr/>
      <dgm:t>
        <a:bodyPr/>
        <a:lstStyle/>
        <a:p>
          <a:endParaRPr lang="ru-RU"/>
        </a:p>
      </dgm:t>
    </dgm:pt>
    <dgm:pt modelId="{AE1EF996-BB22-4693-845D-62433F1AE7D8}" type="pres">
      <dgm:prSet presAssocID="{B45627E7-0C89-4F9F-B874-2A7FDB68FD94}" presName="outerBoxParent" presStyleLbl="node1" presStyleIdx="0" presStyleCnt="1" custLinFactNeighborX="926" custLinFactNeighborY="2353"/>
      <dgm:spPr/>
      <dgm:t>
        <a:bodyPr/>
        <a:lstStyle/>
        <a:p>
          <a:endParaRPr lang="ru-RU"/>
        </a:p>
      </dgm:t>
    </dgm:pt>
    <dgm:pt modelId="{361B1E81-6D95-4BB1-B7EC-08753C82C570}" type="pres">
      <dgm:prSet presAssocID="{B45627E7-0C89-4F9F-B874-2A7FDB68FD94}" presName="outerBoxChildren" presStyleCnt="0"/>
      <dgm:spPr/>
      <dgm:t>
        <a:bodyPr/>
        <a:lstStyle/>
        <a:p>
          <a:endParaRPr lang="ru-RU"/>
        </a:p>
      </dgm:t>
    </dgm:pt>
    <dgm:pt modelId="{C820C398-6FA5-40F2-A806-9EB5B2248DAE}" type="pres">
      <dgm:prSet presAssocID="{E2372848-06EA-41EC-A61F-6DEB9E72CAB3}" presName="oChild" presStyleLbl="fgAcc1" presStyleIdx="0" presStyleCnt="2" custScaleY="139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31DA8-DBCE-42EA-975C-AD873B970552}" type="pres">
      <dgm:prSet presAssocID="{E38DA07A-BA9D-49F7-BEBC-F094F99ED0F6}" presName="outerSibTrans" presStyleCnt="0"/>
      <dgm:spPr/>
      <dgm:t>
        <a:bodyPr/>
        <a:lstStyle/>
        <a:p>
          <a:endParaRPr lang="ru-RU"/>
        </a:p>
      </dgm:t>
    </dgm:pt>
    <dgm:pt modelId="{0940580A-9C28-4638-894F-A755ACFCB2F7}" type="pres">
      <dgm:prSet presAssocID="{DB2E2994-21DF-4F7F-BB6F-206645D5B004}" presName="oChild" presStyleLbl="fgAcc1" presStyleIdx="1" presStyleCnt="2" custScaleY="139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854389-438B-493D-965B-1C2653A6C63E}" type="presOf" srcId="{D3A4B00D-E5D7-4BA2-A6D0-6B4C5C7F85B4}" destId="{0940580A-9C28-4638-894F-A755ACFCB2F7}" srcOrd="0" destOrd="1" presId="urn:microsoft.com/office/officeart/2005/8/layout/target2"/>
    <dgm:cxn modelId="{E56272E6-ED10-4F52-B71D-C94C1EB499F6}" type="presOf" srcId="{C7BF0244-2671-4075-A847-F6717562AFE1}" destId="{C820C398-6FA5-40F2-A806-9EB5B2248DAE}" srcOrd="0" destOrd="4" presId="urn:microsoft.com/office/officeart/2005/8/layout/target2"/>
    <dgm:cxn modelId="{A3D35615-97F9-42D8-AB1A-D29CA39EAEF7}" srcId="{7B0166CC-3006-40BF-B004-6FD211ED47B6}" destId="{DB2E2994-21DF-4F7F-BB6F-206645D5B004}" srcOrd="1" destOrd="0" parTransId="{88769718-6311-4B96-AF83-33F880BE3937}" sibTransId="{D78622C6-126D-403B-A5EE-FD76D5C87A43}"/>
    <dgm:cxn modelId="{B78B4E9A-30A1-46BD-9156-B7F002342D8A}" type="presOf" srcId="{7B0166CC-3006-40BF-B004-6FD211ED47B6}" destId="{AE1EF996-BB22-4693-845D-62433F1AE7D8}" srcOrd="0" destOrd="0" presId="urn:microsoft.com/office/officeart/2005/8/layout/target2"/>
    <dgm:cxn modelId="{00BDEB97-C0FD-49A9-93BD-B628A6D395F8}" type="presOf" srcId="{DB2E2994-21DF-4F7F-BB6F-206645D5B004}" destId="{0940580A-9C28-4638-894F-A755ACFCB2F7}" srcOrd="0" destOrd="0" presId="urn:microsoft.com/office/officeart/2005/8/layout/target2"/>
    <dgm:cxn modelId="{03F0E6E2-78B5-4A2A-8FEF-CAA523109E16}" srcId="{7B0166CC-3006-40BF-B004-6FD211ED47B6}" destId="{E2372848-06EA-41EC-A61F-6DEB9E72CAB3}" srcOrd="0" destOrd="0" parTransId="{24512018-F9F7-455D-9363-1E101B4EA082}" sibTransId="{E38DA07A-BA9D-49F7-BEBC-F094F99ED0F6}"/>
    <dgm:cxn modelId="{FBB8A954-5332-4A29-A408-B4EBE6E41602}" srcId="{E2372848-06EA-41EC-A61F-6DEB9E72CAB3}" destId="{C7BF0244-2671-4075-A847-F6717562AFE1}" srcOrd="3" destOrd="0" parTransId="{E0E55A45-4F67-4585-9B14-E632E62ED8BC}" sibTransId="{38B58DFB-C9BC-4B6F-B0E0-1BEFC30485E5}"/>
    <dgm:cxn modelId="{E3422DBE-48BD-4197-BFFD-648F2EA0842B}" srcId="{B45627E7-0C89-4F9F-B874-2A7FDB68FD94}" destId="{7B0166CC-3006-40BF-B004-6FD211ED47B6}" srcOrd="0" destOrd="0" parTransId="{C830725A-58C2-4E08-B9F6-02F4DFBEDA6A}" sibTransId="{40EC0A6A-DE9F-4823-8714-75C103EF4E56}"/>
    <dgm:cxn modelId="{BF8B1530-1015-4A49-A3F3-ABBB40C4C35D}" srcId="{E2372848-06EA-41EC-A61F-6DEB9E72CAB3}" destId="{A198BC77-A1B4-4858-8D3E-2B6F061F1AC8}" srcOrd="1" destOrd="0" parTransId="{E8E669F4-C62B-4EA2-BE8C-AA9996F30E2D}" sibTransId="{38DAFFDC-F88D-40BB-91CC-3A4862A3636A}"/>
    <dgm:cxn modelId="{2A570ACA-B662-459F-928B-962564163B64}" type="presOf" srcId="{05D1F6DD-2070-4414-9B18-0F21A142B653}" destId="{C820C398-6FA5-40F2-A806-9EB5B2248DAE}" srcOrd="0" destOrd="1" presId="urn:microsoft.com/office/officeart/2005/8/layout/target2"/>
    <dgm:cxn modelId="{037AC74B-28C4-4A61-A935-ED335222A023}" srcId="{E2372848-06EA-41EC-A61F-6DEB9E72CAB3}" destId="{05D1F6DD-2070-4414-9B18-0F21A142B653}" srcOrd="0" destOrd="0" parTransId="{3F3147C5-03A4-45A6-941E-EE0CC6C774AD}" sibTransId="{D9C0EC0F-D041-4D1B-854E-184FDB123499}"/>
    <dgm:cxn modelId="{917578B5-5B34-49F6-A0D7-6D4E620E315B}" srcId="{DB2E2994-21DF-4F7F-BB6F-206645D5B004}" destId="{D3A4B00D-E5D7-4BA2-A6D0-6B4C5C7F85B4}" srcOrd="0" destOrd="0" parTransId="{9921702F-FB6B-4923-A7CE-2C4ED2BE880B}" sibTransId="{D143F828-D863-4E37-AF04-77A423E665AD}"/>
    <dgm:cxn modelId="{49DE2E89-4EA8-4E1E-A541-FB75EC7706DC}" srcId="{E2372848-06EA-41EC-A61F-6DEB9E72CAB3}" destId="{1281F043-AE9F-4087-BBE5-0FA70EE3FBE7}" srcOrd="2" destOrd="0" parTransId="{9D210DB2-BF61-4354-AF9C-686A1984C774}" sibTransId="{BAE883FC-0BF7-49E7-83B8-9C5226E80444}"/>
    <dgm:cxn modelId="{EFFCD9A6-9E1F-41DD-8024-58F2BED4EB7E}" type="presOf" srcId="{B45627E7-0C89-4F9F-B874-2A7FDB68FD94}" destId="{2C4B0FB9-7B0F-4CA5-A1B3-CE186D996B1D}" srcOrd="0" destOrd="0" presId="urn:microsoft.com/office/officeart/2005/8/layout/target2"/>
    <dgm:cxn modelId="{DEA1E47C-6DA8-4812-824D-E0B902904D5D}" type="presOf" srcId="{E2372848-06EA-41EC-A61F-6DEB9E72CAB3}" destId="{C820C398-6FA5-40F2-A806-9EB5B2248DAE}" srcOrd="0" destOrd="0" presId="urn:microsoft.com/office/officeart/2005/8/layout/target2"/>
    <dgm:cxn modelId="{C64381BF-0484-4720-BFA1-6DDB3221A43B}" type="presOf" srcId="{A198BC77-A1B4-4858-8D3E-2B6F061F1AC8}" destId="{C820C398-6FA5-40F2-A806-9EB5B2248DAE}" srcOrd="0" destOrd="2" presId="urn:microsoft.com/office/officeart/2005/8/layout/target2"/>
    <dgm:cxn modelId="{3B0792B2-853D-46FE-8D08-2182EAB50658}" type="presOf" srcId="{1281F043-AE9F-4087-BBE5-0FA70EE3FBE7}" destId="{C820C398-6FA5-40F2-A806-9EB5B2248DAE}" srcOrd="0" destOrd="3" presId="urn:microsoft.com/office/officeart/2005/8/layout/target2"/>
    <dgm:cxn modelId="{321705BE-484C-478E-954D-5CE63D1D80C9}" type="presParOf" srcId="{2C4B0FB9-7B0F-4CA5-A1B3-CE186D996B1D}" destId="{22B592EA-B7E9-42EF-8F9C-86AC3ED4CDF0}" srcOrd="0" destOrd="0" presId="urn:microsoft.com/office/officeart/2005/8/layout/target2"/>
    <dgm:cxn modelId="{A42C5758-CD0E-4DFB-BACC-4684C65EA698}" type="presParOf" srcId="{22B592EA-B7E9-42EF-8F9C-86AC3ED4CDF0}" destId="{AE1EF996-BB22-4693-845D-62433F1AE7D8}" srcOrd="0" destOrd="0" presId="urn:microsoft.com/office/officeart/2005/8/layout/target2"/>
    <dgm:cxn modelId="{E1232FC5-8316-4745-99A8-1184DB4C3BE3}" type="presParOf" srcId="{22B592EA-B7E9-42EF-8F9C-86AC3ED4CDF0}" destId="{361B1E81-6D95-4BB1-B7EC-08753C82C570}" srcOrd="1" destOrd="0" presId="urn:microsoft.com/office/officeart/2005/8/layout/target2"/>
    <dgm:cxn modelId="{B49B72D5-A4C6-406E-8720-D311937E2FA7}" type="presParOf" srcId="{361B1E81-6D95-4BB1-B7EC-08753C82C570}" destId="{C820C398-6FA5-40F2-A806-9EB5B2248DAE}" srcOrd="0" destOrd="0" presId="urn:microsoft.com/office/officeart/2005/8/layout/target2"/>
    <dgm:cxn modelId="{0861C4AD-E996-4A5B-B3D8-0E8B71705251}" type="presParOf" srcId="{361B1E81-6D95-4BB1-B7EC-08753C82C570}" destId="{18D31DA8-DBCE-42EA-975C-AD873B970552}" srcOrd="1" destOrd="0" presId="urn:microsoft.com/office/officeart/2005/8/layout/target2"/>
    <dgm:cxn modelId="{72179740-F42A-4370-B5CE-493334F1FD02}" type="presParOf" srcId="{361B1E81-6D95-4BB1-B7EC-08753C82C570}" destId="{0940580A-9C28-4638-894F-A755ACFCB2F7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05564-C953-4F01-8C78-E49DCDC27D5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28EE5-A57A-4D2B-B9DC-FCD81F1D833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j-lt"/>
            </a:rPr>
            <a:t>Применять педагогически обоснованные и обеспечивающие высокое качество образования формы, методы обучения и воспитания.</a:t>
          </a:r>
          <a:endParaRPr lang="ru-RU" dirty="0">
            <a:solidFill>
              <a:schemeClr val="tx1"/>
            </a:solidFill>
            <a:latin typeface="+mj-lt"/>
          </a:endParaRPr>
        </a:p>
      </dgm:t>
    </dgm:pt>
    <dgm:pt modelId="{F6BFA617-4B8F-48CF-888B-85B027C9FE2C}" type="parTrans" cxnId="{3A9B6580-62CE-49F0-831A-9EA9C3FC6AB6}">
      <dgm:prSet/>
      <dgm:spPr/>
      <dgm:t>
        <a:bodyPr/>
        <a:lstStyle/>
        <a:p>
          <a:endParaRPr lang="ru-RU"/>
        </a:p>
      </dgm:t>
    </dgm:pt>
    <dgm:pt modelId="{3D591BE6-D151-4B64-813D-71C6D67F1A47}" type="sibTrans" cxnId="{3A9B6580-62CE-49F0-831A-9EA9C3FC6AB6}">
      <dgm:prSet/>
      <dgm:spPr/>
      <dgm:t>
        <a:bodyPr/>
        <a:lstStyle/>
        <a:p>
          <a:endParaRPr lang="ru-RU"/>
        </a:p>
      </dgm:t>
    </dgm:pt>
    <dgm:pt modelId="{B51A143A-E156-4E83-9C6A-9B5F4748129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j-lt"/>
            </a:rPr>
            <a:t>Уважать честь и достоинство обучающихся и других участников образовательных отношений.</a:t>
          </a:r>
          <a:endParaRPr lang="ru-RU" dirty="0">
            <a:solidFill>
              <a:schemeClr val="tx1"/>
            </a:solidFill>
            <a:latin typeface="+mj-lt"/>
          </a:endParaRPr>
        </a:p>
      </dgm:t>
    </dgm:pt>
    <dgm:pt modelId="{B0D9D564-3902-447D-AA7E-C90808761944}" type="parTrans" cxnId="{BBDD90FB-A139-4171-AE29-95B0319443E8}">
      <dgm:prSet/>
      <dgm:spPr/>
      <dgm:t>
        <a:bodyPr/>
        <a:lstStyle/>
        <a:p>
          <a:endParaRPr lang="ru-RU"/>
        </a:p>
      </dgm:t>
    </dgm:pt>
    <dgm:pt modelId="{C55DF6B0-2216-4565-8631-F61E38EC4B5D}" type="sibTrans" cxnId="{BBDD90FB-A139-4171-AE29-95B0319443E8}">
      <dgm:prSet/>
      <dgm:spPr/>
      <dgm:t>
        <a:bodyPr/>
        <a:lstStyle/>
        <a:p>
          <a:endParaRPr lang="ru-RU"/>
        </a:p>
      </dgm:t>
    </dgm:pt>
    <dgm:pt modelId="{653EE43D-209F-4C73-A816-25836D84E63B}" type="pres">
      <dgm:prSet presAssocID="{25D05564-C953-4F01-8C78-E49DCDC27D5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8B3AE8-31F3-4C6F-B6DE-FF20313D71EA}" type="pres">
      <dgm:prSet presAssocID="{66E28EE5-A57A-4D2B-B9DC-FCD81F1D833A}" presName="comp" presStyleCnt="0"/>
      <dgm:spPr/>
    </dgm:pt>
    <dgm:pt modelId="{BEB8C930-FE3F-4DDA-A29B-5F899F9B757C}" type="pres">
      <dgm:prSet presAssocID="{66E28EE5-A57A-4D2B-B9DC-FCD81F1D833A}" presName="box" presStyleLbl="node1" presStyleIdx="0" presStyleCnt="2"/>
      <dgm:spPr/>
      <dgm:t>
        <a:bodyPr/>
        <a:lstStyle/>
        <a:p>
          <a:endParaRPr lang="ru-RU"/>
        </a:p>
      </dgm:t>
    </dgm:pt>
    <dgm:pt modelId="{D3ABF698-0C2F-4689-AD9D-B9F195288867}" type="pres">
      <dgm:prSet presAssocID="{66E28EE5-A57A-4D2B-B9DC-FCD81F1D833A}" presName="img" presStyleLbl="fgImgPlace1" presStyleIdx="0" presStyleCnt="2"/>
      <dgm:spPr/>
      <dgm:t>
        <a:bodyPr/>
        <a:lstStyle/>
        <a:p>
          <a:endParaRPr lang="ru-RU"/>
        </a:p>
      </dgm:t>
    </dgm:pt>
    <dgm:pt modelId="{1AC4B024-D951-474F-BD9D-669ECE4883FA}" type="pres">
      <dgm:prSet presAssocID="{66E28EE5-A57A-4D2B-B9DC-FCD81F1D833A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95C48-2E95-4650-A68F-F30F3AA7037B}" type="pres">
      <dgm:prSet presAssocID="{3D591BE6-D151-4B64-813D-71C6D67F1A47}" presName="spacer" presStyleCnt="0"/>
      <dgm:spPr/>
    </dgm:pt>
    <dgm:pt modelId="{C119BDCA-D1A6-4E34-B595-43BA275A1FF7}" type="pres">
      <dgm:prSet presAssocID="{B51A143A-E156-4E83-9C6A-9B5F47481290}" presName="comp" presStyleCnt="0"/>
      <dgm:spPr/>
    </dgm:pt>
    <dgm:pt modelId="{E1311F25-605B-4DBA-9E94-24C53C2A5087}" type="pres">
      <dgm:prSet presAssocID="{B51A143A-E156-4E83-9C6A-9B5F47481290}" presName="box" presStyleLbl="node1" presStyleIdx="1" presStyleCnt="2"/>
      <dgm:spPr/>
      <dgm:t>
        <a:bodyPr/>
        <a:lstStyle/>
        <a:p>
          <a:endParaRPr lang="ru-RU"/>
        </a:p>
      </dgm:t>
    </dgm:pt>
    <dgm:pt modelId="{C4E62089-8703-4EC9-9C32-62F208B88571}" type="pres">
      <dgm:prSet presAssocID="{B51A143A-E156-4E83-9C6A-9B5F47481290}" presName="img" presStyleLbl="fgImgPlace1" presStyleIdx="1" presStyleCnt="2"/>
      <dgm:spPr/>
    </dgm:pt>
    <dgm:pt modelId="{976ECD31-CD78-4256-AA0A-E7798A7E05CB}" type="pres">
      <dgm:prSet presAssocID="{B51A143A-E156-4E83-9C6A-9B5F47481290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CA4C86-D422-4D84-85EB-1E48E8373F48}" type="presOf" srcId="{25D05564-C953-4F01-8C78-E49DCDC27D5C}" destId="{653EE43D-209F-4C73-A816-25836D84E63B}" srcOrd="0" destOrd="0" presId="urn:microsoft.com/office/officeart/2005/8/layout/vList4"/>
    <dgm:cxn modelId="{0DAFD243-DCFD-4D9D-B8D2-D51CDC452A7C}" type="presOf" srcId="{B51A143A-E156-4E83-9C6A-9B5F47481290}" destId="{976ECD31-CD78-4256-AA0A-E7798A7E05CB}" srcOrd="1" destOrd="0" presId="urn:microsoft.com/office/officeart/2005/8/layout/vList4"/>
    <dgm:cxn modelId="{3A9B6580-62CE-49F0-831A-9EA9C3FC6AB6}" srcId="{25D05564-C953-4F01-8C78-E49DCDC27D5C}" destId="{66E28EE5-A57A-4D2B-B9DC-FCD81F1D833A}" srcOrd="0" destOrd="0" parTransId="{F6BFA617-4B8F-48CF-888B-85B027C9FE2C}" sibTransId="{3D591BE6-D151-4B64-813D-71C6D67F1A47}"/>
    <dgm:cxn modelId="{BBDD90FB-A139-4171-AE29-95B0319443E8}" srcId="{25D05564-C953-4F01-8C78-E49DCDC27D5C}" destId="{B51A143A-E156-4E83-9C6A-9B5F47481290}" srcOrd="1" destOrd="0" parTransId="{B0D9D564-3902-447D-AA7E-C90808761944}" sibTransId="{C55DF6B0-2216-4565-8631-F61E38EC4B5D}"/>
    <dgm:cxn modelId="{C21D6F1A-390D-45A5-9FBF-3F2F3300A511}" type="presOf" srcId="{B51A143A-E156-4E83-9C6A-9B5F47481290}" destId="{E1311F25-605B-4DBA-9E94-24C53C2A5087}" srcOrd="0" destOrd="0" presId="urn:microsoft.com/office/officeart/2005/8/layout/vList4"/>
    <dgm:cxn modelId="{A6F408AB-8E6C-4D7C-A027-C6BE4F08B87A}" type="presOf" srcId="{66E28EE5-A57A-4D2B-B9DC-FCD81F1D833A}" destId="{1AC4B024-D951-474F-BD9D-669ECE4883FA}" srcOrd="1" destOrd="0" presId="urn:microsoft.com/office/officeart/2005/8/layout/vList4"/>
    <dgm:cxn modelId="{E6317F31-3CEE-49B2-B471-3ECB9FC9B407}" type="presOf" srcId="{66E28EE5-A57A-4D2B-B9DC-FCD81F1D833A}" destId="{BEB8C930-FE3F-4DDA-A29B-5F899F9B757C}" srcOrd="0" destOrd="0" presId="urn:microsoft.com/office/officeart/2005/8/layout/vList4"/>
    <dgm:cxn modelId="{DB81BD89-D5CA-4C12-8BF7-DA7F8D853A9D}" type="presParOf" srcId="{653EE43D-209F-4C73-A816-25836D84E63B}" destId="{358B3AE8-31F3-4C6F-B6DE-FF20313D71EA}" srcOrd="0" destOrd="0" presId="urn:microsoft.com/office/officeart/2005/8/layout/vList4"/>
    <dgm:cxn modelId="{3E875E13-6E0B-4A7D-8937-4B50E732022C}" type="presParOf" srcId="{358B3AE8-31F3-4C6F-B6DE-FF20313D71EA}" destId="{BEB8C930-FE3F-4DDA-A29B-5F899F9B757C}" srcOrd="0" destOrd="0" presId="urn:microsoft.com/office/officeart/2005/8/layout/vList4"/>
    <dgm:cxn modelId="{69D8AE9E-8601-4B49-BA7B-DAC74127112F}" type="presParOf" srcId="{358B3AE8-31F3-4C6F-B6DE-FF20313D71EA}" destId="{D3ABF698-0C2F-4689-AD9D-B9F195288867}" srcOrd="1" destOrd="0" presId="urn:microsoft.com/office/officeart/2005/8/layout/vList4"/>
    <dgm:cxn modelId="{4AF945DF-42BB-4F34-8C21-D35BA37657A3}" type="presParOf" srcId="{358B3AE8-31F3-4C6F-B6DE-FF20313D71EA}" destId="{1AC4B024-D951-474F-BD9D-669ECE4883FA}" srcOrd="2" destOrd="0" presId="urn:microsoft.com/office/officeart/2005/8/layout/vList4"/>
    <dgm:cxn modelId="{3072E802-711D-4236-947E-54BAC4535C63}" type="presParOf" srcId="{653EE43D-209F-4C73-A816-25836D84E63B}" destId="{CFC95C48-2E95-4650-A68F-F30F3AA7037B}" srcOrd="1" destOrd="0" presId="urn:microsoft.com/office/officeart/2005/8/layout/vList4"/>
    <dgm:cxn modelId="{D806D7C9-9EA5-4A88-9B02-06412968810E}" type="presParOf" srcId="{653EE43D-209F-4C73-A816-25836D84E63B}" destId="{C119BDCA-D1A6-4E34-B595-43BA275A1FF7}" srcOrd="2" destOrd="0" presId="urn:microsoft.com/office/officeart/2005/8/layout/vList4"/>
    <dgm:cxn modelId="{134238CF-DF00-4659-8BEB-55539D1FF094}" type="presParOf" srcId="{C119BDCA-D1A6-4E34-B595-43BA275A1FF7}" destId="{E1311F25-605B-4DBA-9E94-24C53C2A5087}" srcOrd="0" destOrd="0" presId="urn:microsoft.com/office/officeart/2005/8/layout/vList4"/>
    <dgm:cxn modelId="{636140FD-1A33-4D49-8247-5AEC400F828D}" type="presParOf" srcId="{C119BDCA-D1A6-4E34-B595-43BA275A1FF7}" destId="{C4E62089-8703-4EC9-9C32-62F208B88571}" srcOrd="1" destOrd="0" presId="urn:microsoft.com/office/officeart/2005/8/layout/vList4"/>
    <dgm:cxn modelId="{7D085A5A-44B1-42AE-AB7F-52B1BE25BB75}" type="presParOf" srcId="{C119BDCA-D1A6-4E34-B595-43BA275A1FF7}" destId="{976ECD31-CD78-4256-AA0A-E7798A7E05C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EDD83-2070-4F9D-B199-9989478E424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3706AC-2BF2-428C-A86F-B4572693D8F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j-lt"/>
            </a:rPr>
            <a:t>Проходить аттестацию на соответствие занимаемой должности в порядке, установленном законодательством об образовании.</a:t>
          </a:r>
          <a:endParaRPr lang="ru-RU" dirty="0">
            <a:solidFill>
              <a:schemeClr val="tx1"/>
            </a:solidFill>
            <a:latin typeface="+mj-lt"/>
          </a:endParaRPr>
        </a:p>
      </dgm:t>
    </dgm:pt>
    <dgm:pt modelId="{62B34B29-0836-4C7E-8CFA-CA0B99952B1C}" type="parTrans" cxnId="{0E3381F6-C9FA-40CB-9FCB-6E5D0CC32794}">
      <dgm:prSet/>
      <dgm:spPr/>
      <dgm:t>
        <a:bodyPr/>
        <a:lstStyle/>
        <a:p>
          <a:endParaRPr lang="ru-RU"/>
        </a:p>
      </dgm:t>
    </dgm:pt>
    <dgm:pt modelId="{DB58F76E-1DBA-44FB-B121-1074BA3CB24A}" type="sibTrans" cxnId="{0E3381F6-C9FA-40CB-9FCB-6E5D0CC32794}">
      <dgm:prSet/>
      <dgm:spPr/>
      <dgm:t>
        <a:bodyPr/>
        <a:lstStyle/>
        <a:p>
          <a:endParaRPr lang="ru-RU"/>
        </a:p>
      </dgm:t>
    </dgm:pt>
    <dgm:pt modelId="{79206E4A-3BD7-4BDC-836C-20BB161C577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j-lt"/>
            </a:rPr>
            <a:t>Проходить в соответствии с трудовым законодательством предварительные при поступлении на работу и периодические медицинские осмотры. (</a:t>
          </a:r>
          <a:r>
            <a:rPr lang="ru-RU" b="1" dirty="0" smtClean="0">
              <a:solidFill>
                <a:schemeClr val="tx1"/>
              </a:solidFill>
              <a:latin typeface="+mj-lt"/>
            </a:rPr>
            <a:t>В соответствии с ПОСТАНОВЛЕНИЕМ</a:t>
          </a:r>
          <a:br>
            <a:rPr lang="ru-RU" b="1" dirty="0" smtClean="0">
              <a:solidFill>
                <a:schemeClr val="tx1"/>
              </a:solidFill>
              <a:latin typeface="+mj-lt"/>
            </a:rPr>
          </a:br>
          <a:r>
            <a:rPr lang="ru-RU" b="1" dirty="0" smtClean="0">
              <a:solidFill>
                <a:schemeClr val="tx1"/>
              </a:solidFill>
              <a:latin typeface="+mj-lt"/>
            </a:rPr>
            <a:t> от 15 мая 2013 г. N 26 ОБ УТВЕРЖДЕНИИ САНПИН 2.4.1.3049-13).</a:t>
          </a:r>
          <a:endParaRPr lang="ru-RU" dirty="0">
            <a:solidFill>
              <a:schemeClr val="tx1"/>
            </a:solidFill>
            <a:latin typeface="+mj-lt"/>
          </a:endParaRPr>
        </a:p>
      </dgm:t>
    </dgm:pt>
    <dgm:pt modelId="{200786F8-7206-40A6-A3B8-3D7CF88A5E8D}" type="parTrans" cxnId="{8C7AEDFC-6061-4353-AB45-F7D8CEFE5FD9}">
      <dgm:prSet/>
      <dgm:spPr/>
      <dgm:t>
        <a:bodyPr/>
        <a:lstStyle/>
        <a:p>
          <a:endParaRPr lang="ru-RU"/>
        </a:p>
      </dgm:t>
    </dgm:pt>
    <dgm:pt modelId="{795CEB0C-B0CB-4389-A0BB-3DD4710777F2}" type="sibTrans" cxnId="{8C7AEDFC-6061-4353-AB45-F7D8CEFE5FD9}">
      <dgm:prSet/>
      <dgm:spPr/>
      <dgm:t>
        <a:bodyPr/>
        <a:lstStyle/>
        <a:p>
          <a:endParaRPr lang="ru-RU"/>
        </a:p>
      </dgm:t>
    </dgm:pt>
    <dgm:pt modelId="{A2503CAA-C9C3-4BB2-94E0-4501204D2D9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</a:rPr>
            <a:t>ПРОХОДИТЬ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</a:rPr>
            <a:t> В УСТАНОВЛЕННОМ ЗАКОНОДАТЕЛЬСВОМ Российской Федерации порядке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</a:rPr>
            <a:t>обучения и проверку знаний и навыков в области охраны труда.</a:t>
          </a:r>
          <a:endParaRPr lang="ru-RU" b="1" dirty="0">
            <a:solidFill>
              <a:schemeClr val="tx1"/>
            </a:solidFill>
          </a:endParaRPr>
        </a:p>
      </dgm:t>
    </dgm:pt>
    <dgm:pt modelId="{081AFBA8-70F0-45B5-9094-04110F815CCD}" type="parTrans" cxnId="{8C82F886-63DB-4B77-9B78-16CA5B8183CB}">
      <dgm:prSet/>
      <dgm:spPr/>
      <dgm:t>
        <a:bodyPr/>
        <a:lstStyle/>
        <a:p>
          <a:endParaRPr lang="ru-RU"/>
        </a:p>
      </dgm:t>
    </dgm:pt>
    <dgm:pt modelId="{DAE0BE8A-AF56-44FB-9BAF-D274918126B1}" type="sibTrans" cxnId="{8C82F886-63DB-4B77-9B78-16CA5B8183CB}">
      <dgm:prSet/>
      <dgm:spPr/>
      <dgm:t>
        <a:bodyPr/>
        <a:lstStyle/>
        <a:p>
          <a:endParaRPr lang="ru-RU"/>
        </a:p>
      </dgm:t>
    </dgm:pt>
    <dgm:pt modelId="{6DE0CB87-B72A-4930-B2D6-337787F94C9C}" type="pres">
      <dgm:prSet presAssocID="{193EDD83-2070-4F9D-B199-9989478E424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4B235-94EC-44D9-B1AA-5AF4783A0B76}" type="pres">
      <dgm:prSet presAssocID="{023706AC-2BF2-428C-A86F-B4572693D8F4}" presName="comp" presStyleCnt="0"/>
      <dgm:spPr/>
    </dgm:pt>
    <dgm:pt modelId="{6C4A2E66-E191-419E-BBF6-DC88835E52BC}" type="pres">
      <dgm:prSet presAssocID="{023706AC-2BF2-428C-A86F-B4572693D8F4}" presName="box" presStyleLbl="node1" presStyleIdx="0" presStyleCnt="3"/>
      <dgm:spPr/>
      <dgm:t>
        <a:bodyPr/>
        <a:lstStyle/>
        <a:p>
          <a:endParaRPr lang="ru-RU"/>
        </a:p>
      </dgm:t>
    </dgm:pt>
    <dgm:pt modelId="{DABBD6BA-5DC9-47AF-98DC-E0869171B14B}" type="pres">
      <dgm:prSet presAssocID="{023706AC-2BF2-428C-A86F-B4572693D8F4}" presName="img" presStyleLbl="fgImgPlace1" presStyleIdx="0" presStyleCnt="3"/>
      <dgm:spPr/>
    </dgm:pt>
    <dgm:pt modelId="{C8FFE1AF-B1DC-4D40-8506-2DF5FD257AE4}" type="pres">
      <dgm:prSet presAssocID="{023706AC-2BF2-428C-A86F-B4572693D8F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02040-E4E5-4F83-885A-DFD145736F64}" type="pres">
      <dgm:prSet presAssocID="{DB58F76E-1DBA-44FB-B121-1074BA3CB24A}" presName="spacer" presStyleCnt="0"/>
      <dgm:spPr/>
    </dgm:pt>
    <dgm:pt modelId="{677396BB-8A4D-444E-A71C-5587ACE6E915}" type="pres">
      <dgm:prSet presAssocID="{79206E4A-3BD7-4BDC-836C-20BB161C5775}" presName="comp" presStyleCnt="0"/>
      <dgm:spPr/>
    </dgm:pt>
    <dgm:pt modelId="{4772CDB1-F605-4B5D-BF23-0E7B9F854B5D}" type="pres">
      <dgm:prSet presAssocID="{79206E4A-3BD7-4BDC-836C-20BB161C5775}" presName="box" presStyleLbl="node1" presStyleIdx="1" presStyleCnt="3"/>
      <dgm:spPr/>
      <dgm:t>
        <a:bodyPr/>
        <a:lstStyle/>
        <a:p>
          <a:endParaRPr lang="ru-RU"/>
        </a:p>
      </dgm:t>
    </dgm:pt>
    <dgm:pt modelId="{06662F95-6999-430C-8F87-39C0C9826BCE}" type="pres">
      <dgm:prSet presAssocID="{79206E4A-3BD7-4BDC-836C-20BB161C5775}" presName="img" presStyleLbl="fgImgPlace1" presStyleIdx="1" presStyleCnt="3"/>
      <dgm:spPr/>
    </dgm:pt>
    <dgm:pt modelId="{989EA30C-2D2F-4903-9DB4-A3CAD14094CC}" type="pres">
      <dgm:prSet presAssocID="{79206E4A-3BD7-4BDC-836C-20BB161C577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F7CBC-8C9E-412A-AF88-985A4432A481}" type="pres">
      <dgm:prSet presAssocID="{795CEB0C-B0CB-4389-A0BB-3DD4710777F2}" presName="spacer" presStyleCnt="0"/>
      <dgm:spPr/>
    </dgm:pt>
    <dgm:pt modelId="{36173EEE-CAB0-4730-A48F-640F3777FA1F}" type="pres">
      <dgm:prSet presAssocID="{A2503CAA-C9C3-4BB2-94E0-4501204D2D91}" presName="comp" presStyleCnt="0"/>
      <dgm:spPr/>
    </dgm:pt>
    <dgm:pt modelId="{DAF9AB5B-433B-4817-B986-150C4FBAF226}" type="pres">
      <dgm:prSet presAssocID="{A2503CAA-C9C3-4BB2-94E0-4501204D2D91}" presName="box" presStyleLbl="node1" presStyleIdx="2" presStyleCnt="3"/>
      <dgm:spPr/>
      <dgm:t>
        <a:bodyPr/>
        <a:lstStyle/>
        <a:p>
          <a:endParaRPr lang="ru-RU"/>
        </a:p>
      </dgm:t>
    </dgm:pt>
    <dgm:pt modelId="{30C7DCE9-EC4C-4AD7-8EDC-04236B412408}" type="pres">
      <dgm:prSet presAssocID="{A2503CAA-C9C3-4BB2-94E0-4501204D2D91}" presName="img" presStyleLbl="fgImgPlace1" presStyleIdx="2" presStyleCnt="3"/>
      <dgm:spPr/>
    </dgm:pt>
    <dgm:pt modelId="{5BF6E19B-A764-499F-A9A7-5DEB813F9B83}" type="pres">
      <dgm:prSet presAssocID="{A2503CAA-C9C3-4BB2-94E0-4501204D2D9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2CF58F-1FE9-447A-BA2E-9B533D7D1988}" type="presOf" srcId="{79206E4A-3BD7-4BDC-836C-20BB161C5775}" destId="{989EA30C-2D2F-4903-9DB4-A3CAD14094CC}" srcOrd="1" destOrd="0" presId="urn:microsoft.com/office/officeart/2005/8/layout/vList4"/>
    <dgm:cxn modelId="{F491ACF5-89BB-4374-84DF-9532E2072CEB}" type="presOf" srcId="{A2503CAA-C9C3-4BB2-94E0-4501204D2D91}" destId="{5BF6E19B-A764-499F-A9A7-5DEB813F9B83}" srcOrd="1" destOrd="0" presId="urn:microsoft.com/office/officeart/2005/8/layout/vList4"/>
    <dgm:cxn modelId="{3C9EFA38-D5F4-4F4C-9DFD-F29D64C171CF}" type="presOf" srcId="{193EDD83-2070-4F9D-B199-9989478E424C}" destId="{6DE0CB87-B72A-4930-B2D6-337787F94C9C}" srcOrd="0" destOrd="0" presId="urn:microsoft.com/office/officeart/2005/8/layout/vList4"/>
    <dgm:cxn modelId="{34F56396-20D0-42CD-B097-183ABEBFE160}" type="presOf" srcId="{A2503CAA-C9C3-4BB2-94E0-4501204D2D91}" destId="{DAF9AB5B-433B-4817-B986-150C4FBAF226}" srcOrd="0" destOrd="0" presId="urn:microsoft.com/office/officeart/2005/8/layout/vList4"/>
    <dgm:cxn modelId="{8C82F886-63DB-4B77-9B78-16CA5B8183CB}" srcId="{193EDD83-2070-4F9D-B199-9989478E424C}" destId="{A2503CAA-C9C3-4BB2-94E0-4501204D2D91}" srcOrd="2" destOrd="0" parTransId="{081AFBA8-70F0-45B5-9094-04110F815CCD}" sibTransId="{DAE0BE8A-AF56-44FB-9BAF-D274918126B1}"/>
    <dgm:cxn modelId="{CB21E3F6-A65D-42B6-8AEA-A42628F5471C}" type="presOf" srcId="{023706AC-2BF2-428C-A86F-B4572693D8F4}" destId="{C8FFE1AF-B1DC-4D40-8506-2DF5FD257AE4}" srcOrd="1" destOrd="0" presId="urn:microsoft.com/office/officeart/2005/8/layout/vList4"/>
    <dgm:cxn modelId="{73464251-A1BB-4905-9D0D-5D871CD7925A}" type="presOf" srcId="{023706AC-2BF2-428C-A86F-B4572693D8F4}" destId="{6C4A2E66-E191-419E-BBF6-DC88835E52BC}" srcOrd="0" destOrd="0" presId="urn:microsoft.com/office/officeart/2005/8/layout/vList4"/>
    <dgm:cxn modelId="{0E3381F6-C9FA-40CB-9FCB-6E5D0CC32794}" srcId="{193EDD83-2070-4F9D-B199-9989478E424C}" destId="{023706AC-2BF2-428C-A86F-B4572693D8F4}" srcOrd="0" destOrd="0" parTransId="{62B34B29-0836-4C7E-8CFA-CA0B99952B1C}" sibTransId="{DB58F76E-1DBA-44FB-B121-1074BA3CB24A}"/>
    <dgm:cxn modelId="{8C7AEDFC-6061-4353-AB45-F7D8CEFE5FD9}" srcId="{193EDD83-2070-4F9D-B199-9989478E424C}" destId="{79206E4A-3BD7-4BDC-836C-20BB161C5775}" srcOrd="1" destOrd="0" parTransId="{200786F8-7206-40A6-A3B8-3D7CF88A5E8D}" sibTransId="{795CEB0C-B0CB-4389-A0BB-3DD4710777F2}"/>
    <dgm:cxn modelId="{02598FE9-3C1D-4579-A9C4-A219177EA461}" type="presOf" srcId="{79206E4A-3BD7-4BDC-836C-20BB161C5775}" destId="{4772CDB1-F605-4B5D-BF23-0E7B9F854B5D}" srcOrd="0" destOrd="0" presId="urn:microsoft.com/office/officeart/2005/8/layout/vList4"/>
    <dgm:cxn modelId="{B53CFA08-DC17-4269-AF9A-4362B860B38F}" type="presParOf" srcId="{6DE0CB87-B72A-4930-B2D6-337787F94C9C}" destId="{BC14B235-94EC-44D9-B1AA-5AF4783A0B76}" srcOrd="0" destOrd="0" presId="urn:microsoft.com/office/officeart/2005/8/layout/vList4"/>
    <dgm:cxn modelId="{F8618A44-4ACB-40A6-BA0C-270F29AC439C}" type="presParOf" srcId="{BC14B235-94EC-44D9-B1AA-5AF4783A0B76}" destId="{6C4A2E66-E191-419E-BBF6-DC88835E52BC}" srcOrd="0" destOrd="0" presId="urn:microsoft.com/office/officeart/2005/8/layout/vList4"/>
    <dgm:cxn modelId="{7D36932A-6F6B-4B9A-AACD-2738982A4A14}" type="presParOf" srcId="{BC14B235-94EC-44D9-B1AA-5AF4783A0B76}" destId="{DABBD6BA-5DC9-47AF-98DC-E0869171B14B}" srcOrd="1" destOrd="0" presId="urn:microsoft.com/office/officeart/2005/8/layout/vList4"/>
    <dgm:cxn modelId="{D688519E-22D9-45A6-BAC3-D97244FB669C}" type="presParOf" srcId="{BC14B235-94EC-44D9-B1AA-5AF4783A0B76}" destId="{C8FFE1AF-B1DC-4D40-8506-2DF5FD257AE4}" srcOrd="2" destOrd="0" presId="urn:microsoft.com/office/officeart/2005/8/layout/vList4"/>
    <dgm:cxn modelId="{72B76E8D-406D-4AC1-81B8-86A9B949ABC3}" type="presParOf" srcId="{6DE0CB87-B72A-4930-B2D6-337787F94C9C}" destId="{DAC02040-E4E5-4F83-885A-DFD145736F64}" srcOrd="1" destOrd="0" presId="urn:microsoft.com/office/officeart/2005/8/layout/vList4"/>
    <dgm:cxn modelId="{9A4B1BE3-344E-4239-A3CF-4FF44B994962}" type="presParOf" srcId="{6DE0CB87-B72A-4930-B2D6-337787F94C9C}" destId="{677396BB-8A4D-444E-A71C-5587ACE6E915}" srcOrd="2" destOrd="0" presId="urn:microsoft.com/office/officeart/2005/8/layout/vList4"/>
    <dgm:cxn modelId="{3E4CE1BC-E67B-4CE7-BA5A-8D87987220E1}" type="presParOf" srcId="{677396BB-8A4D-444E-A71C-5587ACE6E915}" destId="{4772CDB1-F605-4B5D-BF23-0E7B9F854B5D}" srcOrd="0" destOrd="0" presId="urn:microsoft.com/office/officeart/2005/8/layout/vList4"/>
    <dgm:cxn modelId="{AC2E3B42-4C4D-48A2-A6EF-349FBE307EA9}" type="presParOf" srcId="{677396BB-8A4D-444E-A71C-5587ACE6E915}" destId="{06662F95-6999-430C-8F87-39C0C9826BCE}" srcOrd="1" destOrd="0" presId="urn:microsoft.com/office/officeart/2005/8/layout/vList4"/>
    <dgm:cxn modelId="{4A13DF5E-40F5-4C0B-90B3-5217F2C6C65C}" type="presParOf" srcId="{677396BB-8A4D-444E-A71C-5587ACE6E915}" destId="{989EA30C-2D2F-4903-9DB4-A3CAD14094CC}" srcOrd="2" destOrd="0" presId="urn:microsoft.com/office/officeart/2005/8/layout/vList4"/>
    <dgm:cxn modelId="{D094D33F-D281-4CF8-A6F6-EE718275C9CA}" type="presParOf" srcId="{6DE0CB87-B72A-4930-B2D6-337787F94C9C}" destId="{31EF7CBC-8C9E-412A-AF88-985A4432A481}" srcOrd="3" destOrd="0" presId="urn:microsoft.com/office/officeart/2005/8/layout/vList4"/>
    <dgm:cxn modelId="{9EA51BAD-B331-46A6-B78E-3BEB83EE5798}" type="presParOf" srcId="{6DE0CB87-B72A-4930-B2D6-337787F94C9C}" destId="{36173EEE-CAB0-4730-A48F-640F3777FA1F}" srcOrd="4" destOrd="0" presId="urn:microsoft.com/office/officeart/2005/8/layout/vList4"/>
    <dgm:cxn modelId="{2009484D-A54F-4550-8350-279B07669CDA}" type="presParOf" srcId="{36173EEE-CAB0-4730-A48F-640F3777FA1F}" destId="{DAF9AB5B-433B-4817-B986-150C4FBAF226}" srcOrd="0" destOrd="0" presId="urn:microsoft.com/office/officeart/2005/8/layout/vList4"/>
    <dgm:cxn modelId="{83374823-A70F-494F-BD72-AF66C9CC405C}" type="presParOf" srcId="{36173EEE-CAB0-4730-A48F-640F3777FA1F}" destId="{30C7DCE9-EC4C-4AD7-8EDC-04236B412408}" srcOrd="1" destOrd="0" presId="urn:microsoft.com/office/officeart/2005/8/layout/vList4"/>
    <dgm:cxn modelId="{664C4A6A-4F21-465F-92F7-DEFF7BA10646}" type="presParOf" srcId="{36173EEE-CAB0-4730-A48F-640F3777FA1F}" destId="{5BF6E19B-A764-499F-A9A7-5DEB813F9B8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296F67-0317-498D-829D-C13A6166004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5A9540-8B36-4C19-BDCE-96C797DC1F4F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  <a:latin typeface="+mj-lt"/>
              <a:ea typeface="+mn-ea"/>
              <a:cs typeface="+mn-cs"/>
            </a:rPr>
            <a:t>Университеты, вузы и институты повышения квалификации могут руководствоваться стандартом.</a:t>
          </a:r>
          <a:endParaRPr lang="ru-RU" dirty="0"/>
        </a:p>
      </dgm:t>
    </dgm:pt>
    <dgm:pt modelId="{6E04A6E8-1D76-4C9E-A715-FA3A55AE4D28}" type="parTrans" cxnId="{DE8E8BB7-7F1E-4D98-90E9-5359645C7C54}">
      <dgm:prSet/>
      <dgm:spPr/>
      <dgm:t>
        <a:bodyPr/>
        <a:lstStyle/>
        <a:p>
          <a:endParaRPr lang="ru-RU"/>
        </a:p>
      </dgm:t>
    </dgm:pt>
    <dgm:pt modelId="{21667027-0C7B-48BD-BAD7-23AAC1A56C9A}" type="sibTrans" cxnId="{DE8E8BB7-7F1E-4D98-90E9-5359645C7C54}">
      <dgm:prSet/>
      <dgm:spPr/>
      <dgm:t>
        <a:bodyPr/>
        <a:lstStyle/>
        <a:p>
          <a:endParaRPr lang="ru-RU"/>
        </a:p>
      </dgm:t>
    </dgm:pt>
    <dgm:pt modelId="{EFBFA155-FC02-4C32-9C91-7DB6A728269C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  <a:latin typeface="+mj-lt"/>
              <a:ea typeface="+mn-ea"/>
              <a:cs typeface="+mn-cs"/>
            </a:rPr>
            <a:t>Работник знает, какие требования будут предъявлены к нему при очередной аттестации.</a:t>
          </a:r>
          <a:endParaRPr lang="ru-RU" dirty="0"/>
        </a:p>
      </dgm:t>
    </dgm:pt>
    <dgm:pt modelId="{9FCC5239-EB18-4380-BD54-B075E2307DD6}" type="parTrans" cxnId="{D1F8A6B3-6A37-49C9-B521-44973E6F965E}">
      <dgm:prSet/>
      <dgm:spPr/>
      <dgm:t>
        <a:bodyPr/>
        <a:lstStyle/>
        <a:p>
          <a:endParaRPr lang="ru-RU"/>
        </a:p>
      </dgm:t>
    </dgm:pt>
    <dgm:pt modelId="{D7026625-4DA6-4825-8477-FD98D2193790}" type="sibTrans" cxnId="{D1F8A6B3-6A37-49C9-B521-44973E6F965E}">
      <dgm:prSet/>
      <dgm:spPr/>
      <dgm:t>
        <a:bodyPr/>
        <a:lstStyle/>
        <a:p>
          <a:endParaRPr lang="ru-RU"/>
        </a:p>
      </dgm:t>
    </dgm:pt>
    <dgm:pt modelId="{BC23F25A-3B4A-4E05-9086-07F2FC76B5CB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  <a:latin typeface="+mj-lt"/>
            </a:rPr>
            <a:t>Качественная работа образовательных организаций.</a:t>
          </a:r>
          <a:endParaRPr lang="ru-RU" u="sng" dirty="0">
            <a:solidFill>
              <a:schemeClr val="tx1"/>
            </a:solidFill>
            <a:latin typeface="+mj-lt"/>
          </a:endParaRPr>
        </a:p>
      </dgm:t>
    </dgm:pt>
    <dgm:pt modelId="{9195AB40-6861-4CDF-A282-B48AB6F13B46}" type="parTrans" cxnId="{EA9A7E9D-394C-47FD-A743-1B5A67DEFC85}">
      <dgm:prSet/>
      <dgm:spPr/>
      <dgm:t>
        <a:bodyPr/>
        <a:lstStyle/>
        <a:p>
          <a:endParaRPr lang="ru-RU"/>
        </a:p>
      </dgm:t>
    </dgm:pt>
    <dgm:pt modelId="{F0A24F66-BFB7-4A23-9634-69A37F17CC8C}" type="sibTrans" cxnId="{EA9A7E9D-394C-47FD-A743-1B5A67DEFC85}">
      <dgm:prSet/>
      <dgm:spPr/>
      <dgm:t>
        <a:bodyPr/>
        <a:lstStyle/>
        <a:p>
          <a:endParaRPr lang="ru-RU"/>
        </a:p>
      </dgm:t>
    </dgm:pt>
    <dgm:pt modelId="{E81420C2-5FB4-4755-A6E8-01798E2096E0}" type="pres">
      <dgm:prSet presAssocID="{AF296F67-0317-498D-829D-C13A6166004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3A2CE5-6A42-4370-8280-0060C58671EC}" type="pres">
      <dgm:prSet presAssocID="{AF296F67-0317-498D-829D-C13A6166004C}" presName="dummyMaxCanvas" presStyleCnt="0">
        <dgm:presLayoutVars/>
      </dgm:prSet>
      <dgm:spPr/>
    </dgm:pt>
    <dgm:pt modelId="{3B946D1C-DEB4-4E01-B368-93E8447F10A4}" type="pres">
      <dgm:prSet presAssocID="{AF296F67-0317-498D-829D-C13A6166004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E63A9-AC40-45D0-888C-C64C4C462C4D}" type="pres">
      <dgm:prSet presAssocID="{AF296F67-0317-498D-829D-C13A6166004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54439-D611-43F0-8719-2789455006DC}" type="pres">
      <dgm:prSet presAssocID="{AF296F67-0317-498D-829D-C13A6166004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41287-FC8B-461D-A66D-2382EBFE848E}" type="pres">
      <dgm:prSet presAssocID="{AF296F67-0317-498D-829D-C13A6166004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1F33B-A21B-4092-B3E4-413377E1D3C6}" type="pres">
      <dgm:prSet presAssocID="{AF296F67-0317-498D-829D-C13A6166004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2ED6D-D30E-49F3-8326-42984A95D73F}" type="pres">
      <dgm:prSet presAssocID="{AF296F67-0317-498D-829D-C13A6166004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60DCE-E497-4E16-B43B-F574CDC03E93}" type="pres">
      <dgm:prSet presAssocID="{AF296F67-0317-498D-829D-C13A6166004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1A0D0-9DBB-4157-9C7A-5F99DE30E1DA}" type="pres">
      <dgm:prSet presAssocID="{AF296F67-0317-498D-829D-C13A6166004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00E2E1-D28E-49B0-9143-6E1AF36CC3EA}" type="presOf" srcId="{21667027-0C7B-48BD-BAD7-23AAC1A56C9A}" destId="{6BA41287-FC8B-461D-A66D-2382EBFE848E}" srcOrd="0" destOrd="0" presId="urn:microsoft.com/office/officeart/2005/8/layout/vProcess5"/>
    <dgm:cxn modelId="{EA9A7E9D-394C-47FD-A743-1B5A67DEFC85}" srcId="{AF296F67-0317-498D-829D-C13A6166004C}" destId="{BC23F25A-3B4A-4E05-9086-07F2FC76B5CB}" srcOrd="2" destOrd="0" parTransId="{9195AB40-6861-4CDF-A282-B48AB6F13B46}" sibTransId="{F0A24F66-BFB7-4A23-9634-69A37F17CC8C}"/>
    <dgm:cxn modelId="{DE8E8BB7-7F1E-4D98-90E9-5359645C7C54}" srcId="{AF296F67-0317-498D-829D-C13A6166004C}" destId="{A95A9540-8B36-4C19-BDCE-96C797DC1F4F}" srcOrd="0" destOrd="0" parTransId="{6E04A6E8-1D76-4C9E-A715-FA3A55AE4D28}" sibTransId="{21667027-0C7B-48BD-BAD7-23AAC1A56C9A}"/>
    <dgm:cxn modelId="{1D8A7F40-2736-4D48-9C61-E1DAF4315B58}" type="presOf" srcId="{A95A9540-8B36-4C19-BDCE-96C797DC1F4F}" destId="{B462ED6D-D30E-49F3-8326-42984A95D73F}" srcOrd="1" destOrd="0" presId="urn:microsoft.com/office/officeart/2005/8/layout/vProcess5"/>
    <dgm:cxn modelId="{AF4E8478-DBD5-4409-9577-CC2BCA8EA679}" type="presOf" srcId="{BC23F25A-3B4A-4E05-9086-07F2FC76B5CB}" destId="{5E354439-D611-43F0-8719-2789455006DC}" srcOrd="0" destOrd="0" presId="urn:microsoft.com/office/officeart/2005/8/layout/vProcess5"/>
    <dgm:cxn modelId="{749C5182-FAED-4066-A356-11C2CF36FE99}" type="presOf" srcId="{BC23F25A-3B4A-4E05-9086-07F2FC76B5CB}" destId="{69B1A0D0-9DBB-4157-9C7A-5F99DE30E1DA}" srcOrd="1" destOrd="0" presId="urn:microsoft.com/office/officeart/2005/8/layout/vProcess5"/>
    <dgm:cxn modelId="{88CF99CF-03EB-4002-9C34-37583AD5EBEC}" type="presOf" srcId="{D7026625-4DA6-4825-8477-FD98D2193790}" destId="{7ED1F33B-A21B-4092-B3E4-413377E1D3C6}" srcOrd="0" destOrd="0" presId="urn:microsoft.com/office/officeart/2005/8/layout/vProcess5"/>
    <dgm:cxn modelId="{0C4980D7-B3CB-47A2-B586-D8E909791216}" type="presOf" srcId="{EFBFA155-FC02-4C32-9C91-7DB6A728269C}" destId="{5FC60DCE-E497-4E16-B43B-F574CDC03E93}" srcOrd="1" destOrd="0" presId="urn:microsoft.com/office/officeart/2005/8/layout/vProcess5"/>
    <dgm:cxn modelId="{E91F7330-2A7D-46D2-B516-A615A4E46133}" type="presOf" srcId="{A95A9540-8B36-4C19-BDCE-96C797DC1F4F}" destId="{3B946D1C-DEB4-4E01-B368-93E8447F10A4}" srcOrd="0" destOrd="0" presId="urn:microsoft.com/office/officeart/2005/8/layout/vProcess5"/>
    <dgm:cxn modelId="{D1F8A6B3-6A37-49C9-B521-44973E6F965E}" srcId="{AF296F67-0317-498D-829D-C13A6166004C}" destId="{EFBFA155-FC02-4C32-9C91-7DB6A728269C}" srcOrd="1" destOrd="0" parTransId="{9FCC5239-EB18-4380-BD54-B075E2307DD6}" sibTransId="{D7026625-4DA6-4825-8477-FD98D2193790}"/>
    <dgm:cxn modelId="{6555C016-879A-4011-BA76-0A3C40EFB6BE}" type="presOf" srcId="{EFBFA155-FC02-4C32-9C91-7DB6A728269C}" destId="{902E63A9-AC40-45D0-888C-C64C4C462C4D}" srcOrd="0" destOrd="0" presId="urn:microsoft.com/office/officeart/2005/8/layout/vProcess5"/>
    <dgm:cxn modelId="{480CE683-C728-43AE-B106-680A8973560B}" type="presOf" srcId="{AF296F67-0317-498D-829D-C13A6166004C}" destId="{E81420C2-5FB4-4755-A6E8-01798E2096E0}" srcOrd="0" destOrd="0" presId="urn:microsoft.com/office/officeart/2005/8/layout/vProcess5"/>
    <dgm:cxn modelId="{778AF5DD-60A4-4924-9A78-0E0AFFDA2472}" type="presParOf" srcId="{E81420C2-5FB4-4755-A6E8-01798E2096E0}" destId="{463A2CE5-6A42-4370-8280-0060C58671EC}" srcOrd="0" destOrd="0" presId="urn:microsoft.com/office/officeart/2005/8/layout/vProcess5"/>
    <dgm:cxn modelId="{DA8FE29C-9D06-43EF-B21F-BA1D86309A1B}" type="presParOf" srcId="{E81420C2-5FB4-4755-A6E8-01798E2096E0}" destId="{3B946D1C-DEB4-4E01-B368-93E8447F10A4}" srcOrd="1" destOrd="0" presId="urn:microsoft.com/office/officeart/2005/8/layout/vProcess5"/>
    <dgm:cxn modelId="{68F7611E-927D-4516-96BA-28E22A514425}" type="presParOf" srcId="{E81420C2-5FB4-4755-A6E8-01798E2096E0}" destId="{902E63A9-AC40-45D0-888C-C64C4C462C4D}" srcOrd="2" destOrd="0" presId="urn:microsoft.com/office/officeart/2005/8/layout/vProcess5"/>
    <dgm:cxn modelId="{4568701B-11E0-40EE-90F7-05BC636EEB92}" type="presParOf" srcId="{E81420C2-5FB4-4755-A6E8-01798E2096E0}" destId="{5E354439-D611-43F0-8719-2789455006DC}" srcOrd="3" destOrd="0" presId="urn:microsoft.com/office/officeart/2005/8/layout/vProcess5"/>
    <dgm:cxn modelId="{C2AF37AA-1834-4B96-88BD-711F6D0BB4D3}" type="presParOf" srcId="{E81420C2-5FB4-4755-A6E8-01798E2096E0}" destId="{6BA41287-FC8B-461D-A66D-2382EBFE848E}" srcOrd="4" destOrd="0" presId="urn:microsoft.com/office/officeart/2005/8/layout/vProcess5"/>
    <dgm:cxn modelId="{EC8EF797-9FEB-4A9A-B657-EC41B750A49D}" type="presParOf" srcId="{E81420C2-5FB4-4755-A6E8-01798E2096E0}" destId="{7ED1F33B-A21B-4092-B3E4-413377E1D3C6}" srcOrd="5" destOrd="0" presId="urn:microsoft.com/office/officeart/2005/8/layout/vProcess5"/>
    <dgm:cxn modelId="{A871AE74-B49B-4358-9C83-FDD05097A48C}" type="presParOf" srcId="{E81420C2-5FB4-4755-A6E8-01798E2096E0}" destId="{B462ED6D-D30E-49F3-8326-42984A95D73F}" srcOrd="6" destOrd="0" presId="urn:microsoft.com/office/officeart/2005/8/layout/vProcess5"/>
    <dgm:cxn modelId="{4E409BA5-F7EF-4403-B721-10281C0D3A84}" type="presParOf" srcId="{E81420C2-5FB4-4755-A6E8-01798E2096E0}" destId="{5FC60DCE-E497-4E16-B43B-F574CDC03E93}" srcOrd="7" destOrd="0" presId="urn:microsoft.com/office/officeart/2005/8/layout/vProcess5"/>
    <dgm:cxn modelId="{7B7C9C7D-7D17-456C-A023-3DE966E8A746}" type="presParOf" srcId="{E81420C2-5FB4-4755-A6E8-01798E2096E0}" destId="{69B1A0D0-9DBB-4157-9C7A-5F99DE30E1D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1EF996-BB22-4693-845D-62433F1AE7D8}">
      <dsp:nvSpPr>
        <dsp:cNvPr id="0" name=""/>
        <dsp:cNvSpPr/>
      </dsp:nvSpPr>
      <dsp:spPr>
        <a:xfrm>
          <a:off x="0" y="0"/>
          <a:ext cx="8229600" cy="5649913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shade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shade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shade val="5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shade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shade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3488037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latin typeface="+mj-lt"/>
            </a:rPr>
            <a:t>Образование РФ</a:t>
          </a:r>
          <a:endParaRPr lang="ru-RU" sz="6500" kern="1200" dirty="0">
            <a:latin typeface="+mj-lt"/>
          </a:endParaRPr>
        </a:p>
      </dsp:txBody>
      <dsp:txXfrm>
        <a:off x="0" y="0"/>
        <a:ext cx="8229600" cy="5649913"/>
      </dsp:txXfrm>
    </dsp:sp>
    <dsp:sp modelId="{C820C398-6FA5-40F2-A806-9EB5B2248DAE}">
      <dsp:nvSpPr>
        <dsp:cNvPr id="0" name=""/>
        <dsp:cNvSpPr/>
      </dsp:nvSpPr>
      <dsp:spPr>
        <a:xfrm>
          <a:off x="205740" y="2038087"/>
          <a:ext cx="3874703" cy="355120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+mj-lt"/>
            </a:rPr>
            <a:t>Общее </a:t>
          </a:r>
          <a:endParaRPr lang="ru-RU" sz="3000" kern="1200" dirty="0">
            <a:latin typeface="+mj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Дошкольное</a:t>
          </a:r>
          <a:endParaRPr lang="ru-RU" sz="2300" kern="1200" dirty="0">
            <a:latin typeface="+mj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Начальное общее</a:t>
          </a:r>
          <a:endParaRPr lang="ru-RU" sz="2300" kern="1200" dirty="0">
            <a:latin typeface="+mj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Основное общее</a:t>
          </a:r>
          <a:endParaRPr lang="ru-RU" sz="2300" kern="1200" dirty="0">
            <a:latin typeface="+mj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Среднее общее</a:t>
          </a:r>
          <a:endParaRPr lang="ru-RU" sz="2300" kern="1200" dirty="0">
            <a:latin typeface="+mj-lt"/>
          </a:endParaRPr>
        </a:p>
      </dsp:txBody>
      <dsp:txXfrm>
        <a:off x="205740" y="2038087"/>
        <a:ext cx="3874703" cy="3551207"/>
      </dsp:txXfrm>
    </dsp:sp>
    <dsp:sp modelId="{0940580A-9C28-4638-894F-A755ACFCB2F7}">
      <dsp:nvSpPr>
        <dsp:cNvPr id="0" name=""/>
        <dsp:cNvSpPr/>
      </dsp:nvSpPr>
      <dsp:spPr>
        <a:xfrm>
          <a:off x="4141622" y="2038087"/>
          <a:ext cx="3874703" cy="3551207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01489"/>
              <a:satOff val="-2508"/>
              <a:lumOff val="40199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+mj-lt"/>
            </a:rPr>
            <a:t>Профессиональное </a:t>
          </a:r>
          <a:endParaRPr lang="ru-RU" sz="3000" kern="1200" dirty="0">
            <a:latin typeface="+mj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Среднее профессиональное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Высшее – </a:t>
          </a:r>
          <a:r>
            <a:rPr lang="ru-RU" sz="2300" kern="1200" dirty="0" err="1" smtClean="0">
              <a:latin typeface="+mj-lt"/>
            </a:rPr>
            <a:t>бакалавриат</a:t>
          </a:r>
          <a:endParaRPr lang="ru-RU" sz="2300" kern="1200" dirty="0" smtClean="0">
            <a:latin typeface="+mj-lt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Высшее – </a:t>
          </a:r>
          <a:r>
            <a:rPr lang="ru-RU" sz="2300" kern="1200" dirty="0" err="1" smtClean="0">
              <a:latin typeface="+mj-lt"/>
            </a:rPr>
            <a:t>специалитет</a:t>
          </a:r>
          <a:r>
            <a:rPr lang="ru-RU" sz="2300" kern="1200" dirty="0" smtClean="0">
              <a:latin typeface="+mj-lt"/>
            </a:rPr>
            <a:t>, магистратура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+mj-lt"/>
            </a:rPr>
            <a:t>Высшее – подготовка кадров</a:t>
          </a:r>
          <a:endParaRPr lang="ru-RU" sz="2300" kern="1200" dirty="0">
            <a:latin typeface="+mj-lt"/>
          </a:endParaRPr>
        </a:p>
      </dsp:txBody>
      <dsp:txXfrm>
        <a:off x="4141622" y="2038087"/>
        <a:ext cx="3874703" cy="35512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B8C930-FE3F-4DDA-A29B-5F899F9B757C}">
      <dsp:nvSpPr>
        <dsp:cNvPr id="0" name=""/>
        <dsp:cNvSpPr/>
      </dsp:nvSpPr>
      <dsp:spPr>
        <a:xfrm>
          <a:off x="0" y="0"/>
          <a:ext cx="8229600" cy="2350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  <a:latin typeface="+mj-lt"/>
            </a:rPr>
            <a:t>Применять педагогически обоснованные и обеспечивающие высокое качество образования формы, методы обучения и воспитания.</a:t>
          </a:r>
          <a:endParaRPr lang="ru-RU" sz="3100" kern="1200" dirty="0">
            <a:solidFill>
              <a:schemeClr val="tx1"/>
            </a:solidFill>
            <a:latin typeface="+mj-lt"/>
          </a:endParaRPr>
        </a:p>
      </dsp:txBody>
      <dsp:txXfrm>
        <a:off x="1880963" y="0"/>
        <a:ext cx="6348636" cy="2350437"/>
      </dsp:txXfrm>
    </dsp:sp>
    <dsp:sp modelId="{D3ABF698-0C2F-4689-AD9D-B9F195288867}">
      <dsp:nvSpPr>
        <dsp:cNvPr id="0" name=""/>
        <dsp:cNvSpPr/>
      </dsp:nvSpPr>
      <dsp:spPr>
        <a:xfrm>
          <a:off x="235043" y="235043"/>
          <a:ext cx="1645920" cy="18803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1F25-605B-4DBA-9E94-24C53C2A5087}">
      <dsp:nvSpPr>
        <dsp:cNvPr id="0" name=""/>
        <dsp:cNvSpPr/>
      </dsp:nvSpPr>
      <dsp:spPr>
        <a:xfrm>
          <a:off x="0" y="2585481"/>
          <a:ext cx="8229600" cy="2350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  <a:latin typeface="+mj-lt"/>
            </a:rPr>
            <a:t>Уважать честь и достоинство обучающихся и других участников образовательных отношений.</a:t>
          </a:r>
          <a:endParaRPr lang="ru-RU" sz="3100" kern="1200" dirty="0">
            <a:solidFill>
              <a:schemeClr val="tx1"/>
            </a:solidFill>
            <a:latin typeface="+mj-lt"/>
          </a:endParaRPr>
        </a:p>
      </dsp:txBody>
      <dsp:txXfrm>
        <a:off x="1880963" y="2585481"/>
        <a:ext cx="6348636" cy="2350437"/>
      </dsp:txXfrm>
    </dsp:sp>
    <dsp:sp modelId="{C4E62089-8703-4EC9-9C32-62F208B88571}">
      <dsp:nvSpPr>
        <dsp:cNvPr id="0" name=""/>
        <dsp:cNvSpPr/>
      </dsp:nvSpPr>
      <dsp:spPr>
        <a:xfrm>
          <a:off x="235043" y="2820525"/>
          <a:ext cx="1645920" cy="188035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4A2E66-E191-419E-BBF6-DC88835E52BC}">
      <dsp:nvSpPr>
        <dsp:cNvPr id="0" name=""/>
        <dsp:cNvSpPr/>
      </dsp:nvSpPr>
      <dsp:spPr>
        <a:xfrm>
          <a:off x="0" y="0"/>
          <a:ext cx="8001000" cy="157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+mj-lt"/>
            </a:rPr>
            <a:t>Проходить аттестацию на соответствие занимаемой должности в порядке, установленном законодательством об образовании.</a:t>
          </a:r>
          <a:endParaRPr lang="ru-RU" sz="1700" kern="1200" dirty="0">
            <a:solidFill>
              <a:schemeClr val="tx1"/>
            </a:solidFill>
            <a:latin typeface="+mj-lt"/>
          </a:endParaRPr>
        </a:p>
      </dsp:txBody>
      <dsp:txXfrm>
        <a:off x="1757362" y="0"/>
        <a:ext cx="6243637" cy="1571624"/>
      </dsp:txXfrm>
    </dsp:sp>
    <dsp:sp modelId="{DABBD6BA-5DC9-47AF-98DC-E0869171B14B}">
      <dsp:nvSpPr>
        <dsp:cNvPr id="0" name=""/>
        <dsp:cNvSpPr/>
      </dsp:nvSpPr>
      <dsp:spPr>
        <a:xfrm>
          <a:off x="157162" y="157162"/>
          <a:ext cx="1600200" cy="12572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2CDB1-F605-4B5D-BF23-0E7B9F854B5D}">
      <dsp:nvSpPr>
        <dsp:cNvPr id="0" name=""/>
        <dsp:cNvSpPr/>
      </dsp:nvSpPr>
      <dsp:spPr>
        <a:xfrm>
          <a:off x="0" y="1728787"/>
          <a:ext cx="8001000" cy="157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+mj-lt"/>
            </a:rPr>
            <a:t>Проходить в соответствии с трудовым законодательством предварительные при поступлении на работу и периодические медицинские осмотры. (</a:t>
          </a:r>
          <a:r>
            <a:rPr lang="ru-RU" sz="1700" b="1" kern="1200" dirty="0" smtClean="0">
              <a:solidFill>
                <a:schemeClr val="tx1"/>
              </a:solidFill>
              <a:latin typeface="+mj-lt"/>
            </a:rPr>
            <a:t>В соответствии с ПОСТАНОВЛЕНИЕМ</a:t>
          </a:r>
          <a:br>
            <a:rPr lang="ru-RU" sz="1700" b="1" kern="1200" dirty="0" smtClean="0">
              <a:solidFill>
                <a:schemeClr val="tx1"/>
              </a:solidFill>
              <a:latin typeface="+mj-lt"/>
            </a:rPr>
          </a:br>
          <a:r>
            <a:rPr lang="ru-RU" sz="1700" b="1" kern="1200" dirty="0" smtClean="0">
              <a:solidFill>
                <a:schemeClr val="tx1"/>
              </a:solidFill>
              <a:latin typeface="+mj-lt"/>
            </a:rPr>
            <a:t> от 15 мая 2013 г. N 26 ОБ УТВЕРЖДЕНИИ САНПИН 2.4.1.3049-13).</a:t>
          </a:r>
          <a:endParaRPr lang="ru-RU" sz="1700" kern="1200" dirty="0">
            <a:solidFill>
              <a:schemeClr val="tx1"/>
            </a:solidFill>
            <a:latin typeface="+mj-lt"/>
          </a:endParaRPr>
        </a:p>
      </dsp:txBody>
      <dsp:txXfrm>
        <a:off x="1757362" y="1728787"/>
        <a:ext cx="6243637" cy="1571624"/>
      </dsp:txXfrm>
    </dsp:sp>
    <dsp:sp modelId="{06662F95-6999-430C-8F87-39C0C9826BCE}">
      <dsp:nvSpPr>
        <dsp:cNvPr id="0" name=""/>
        <dsp:cNvSpPr/>
      </dsp:nvSpPr>
      <dsp:spPr>
        <a:xfrm>
          <a:off x="157162" y="1885949"/>
          <a:ext cx="1600200" cy="12572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9AB5B-433B-4817-B986-150C4FBAF226}">
      <dsp:nvSpPr>
        <dsp:cNvPr id="0" name=""/>
        <dsp:cNvSpPr/>
      </dsp:nvSpPr>
      <dsp:spPr>
        <a:xfrm>
          <a:off x="0" y="3457574"/>
          <a:ext cx="8001000" cy="1571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</a:rPr>
            <a:t>ПРОХОДИТЬ</a:t>
          </a: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</a:rPr>
            <a:t> В УСТАНОВЛЕННОМ ЗАКОНОДАТЕЛЬСВОМ Российской Федерации порядке </a:t>
          </a: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</a:rPr>
            <a:t>обучения и проверку знаний и навыков в области охраны труда.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1757362" y="3457574"/>
        <a:ext cx="6243637" cy="1571624"/>
      </dsp:txXfrm>
    </dsp:sp>
    <dsp:sp modelId="{30C7DCE9-EC4C-4AD7-8EDC-04236B412408}">
      <dsp:nvSpPr>
        <dsp:cNvPr id="0" name=""/>
        <dsp:cNvSpPr/>
      </dsp:nvSpPr>
      <dsp:spPr>
        <a:xfrm>
          <a:off x="157162" y="3614737"/>
          <a:ext cx="1600200" cy="125729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946D1C-DEB4-4E01-B368-93E8447F10A4}">
      <dsp:nvSpPr>
        <dsp:cNvPr id="0" name=""/>
        <dsp:cNvSpPr/>
      </dsp:nvSpPr>
      <dsp:spPr>
        <a:xfrm>
          <a:off x="0" y="0"/>
          <a:ext cx="6606540" cy="1463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>
              <a:solidFill>
                <a:schemeClr val="tx1"/>
              </a:solidFill>
              <a:latin typeface="+mj-lt"/>
              <a:ea typeface="+mn-ea"/>
              <a:cs typeface="+mn-cs"/>
            </a:rPr>
            <a:t>Университеты, вузы и институты повышения квалификации могут руководствоваться стандартом.</a:t>
          </a:r>
          <a:endParaRPr lang="ru-RU" sz="2400" kern="1200" dirty="0"/>
        </a:p>
      </dsp:txBody>
      <dsp:txXfrm>
        <a:off x="0" y="0"/>
        <a:ext cx="5113507" cy="1463040"/>
      </dsp:txXfrm>
    </dsp:sp>
    <dsp:sp modelId="{902E63A9-AC40-45D0-888C-C64C4C462C4D}">
      <dsp:nvSpPr>
        <dsp:cNvPr id="0" name=""/>
        <dsp:cNvSpPr/>
      </dsp:nvSpPr>
      <dsp:spPr>
        <a:xfrm>
          <a:off x="582929" y="1706879"/>
          <a:ext cx="6606540" cy="1463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>
              <a:solidFill>
                <a:schemeClr val="tx1"/>
              </a:solidFill>
              <a:latin typeface="+mj-lt"/>
              <a:ea typeface="+mn-ea"/>
              <a:cs typeface="+mn-cs"/>
            </a:rPr>
            <a:t>Работник знает, какие требования будут предъявлены к нему при очередной аттестации.</a:t>
          </a:r>
          <a:endParaRPr lang="ru-RU" sz="2400" kern="1200" dirty="0"/>
        </a:p>
      </dsp:txBody>
      <dsp:txXfrm>
        <a:off x="582929" y="1706879"/>
        <a:ext cx="5072634" cy="1463040"/>
      </dsp:txXfrm>
    </dsp:sp>
    <dsp:sp modelId="{5E354439-D611-43F0-8719-2789455006DC}">
      <dsp:nvSpPr>
        <dsp:cNvPr id="0" name=""/>
        <dsp:cNvSpPr/>
      </dsp:nvSpPr>
      <dsp:spPr>
        <a:xfrm>
          <a:off x="1165859" y="3413759"/>
          <a:ext cx="6606540" cy="14630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u="sng" kern="1200" dirty="0" smtClean="0">
              <a:solidFill>
                <a:schemeClr val="tx1"/>
              </a:solidFill>
              <a:latin typeface="+mj-lt"/>
            </a:rPr>
            <a:t>Качественная работа образовательных организаций.</a:t>
          </a:r>
          <a:endParaRPr lang="ru-RU" sz="2400" u="sng" kern="1200" dirty="0">
            <a:solidFill>
              <a:schemeClr val="tx1"/>
            </a:solidFill>
            <a:latin typeface="+mj-lt"/>
          </a:endParaRPr>
        </a:p>
      </dsp:txBody>
      <dsp:txXfrm>
        <a:off x="1165859" y="3413759"/>
        <a:ext cx="5072634" cy="1463040"/>
      </dsp:txXfrm>
    </dsp:sp>
    <dsp:sp modelId="{6BA41287-FC8B-461D-A66D-2382EBFE848E}">
      <dsp:nvSpPr>
        <dsp:cNvPr id="0" name=""/>
        <dsp:cNvSpPr/>
      </dsp:nvSpPr>
      <dsp:spPr>
        <a:xfrm>
          <a:off x="5655563" y="1109472"/>
          <a:ext cx="950976" cy="9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655563" y="1109472"/>
        <a:ext cx="950976" cy="950976"/>
      </dsp:txXfrm>
    </dsp:sp>
    <dsp:sp modelId="{7ED1F33B-A21B-4092-B3E4-413377E1D3C6}">
      <dsp:nvSpPr>
        <dsp:cNvPr id="0" name=""/>
        <dsp:cNvSpPr/>
      </dsp:nvSpPr>
      <dsp:spPr>
        <a:xfrm>
          <a:off x="6238493" y="2806598"/>
          <a:ext cx="950976" cy="9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38493" y="2806598"/>
        <a:ext cx="950976" cy="950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A0B117-9247-4DB7-8CF2-E6C455158C5E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0525A7-1290-4FFC-9C44-9148955E7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34383-A29D-414C-B558-6701E8778EC7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Профессиональная компетентность педагога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– это многофакторное явление,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включающее в себя систему теоретических знаний  и способов их применения в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конкретных педагогических ситуациях (именно эту систему замеряют у педагога при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компьютерном тестировании во время процедуры аттестации), ценностные ориентации педагога,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а также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интегративные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показатели его культуры (речь, стиль общения, отношение к себе и своей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деятельности, к смежным областям знания и др.).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Соотнося профессионализм с различными аспектами зрелости специалиста, А.К.Маркова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выделяет четыре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вида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профессиональной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компетентности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специальную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социальную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личностную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Индивидуальную. </a:t>
            </a:r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19C65F-6ED6-4D5D-8E8E-70787E7B416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Авторы, опираясь на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компетентностный подход в образовании, переносят проблему рассмотрения, построения и оценки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работы педагога из информационной плоскости в деятельностную. </a:t>
            </a:r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618C7C-1B82-4AFB-A56F-279B78D933E0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DD8D9-E553-455B-95EE-0E0555C44AA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Впервые в российском образовании разрабатывается концепция и содержание профессионального стандарта педагога. Профессиональный стандарт призван повысить мотивацию педагогических работников к труду и качеству образования. Профессиональный стандарт педагога предназначен для установления единых требований к содержанию и качеству профессиональной педагогической деятельности, для оценки уровня квалификации педагогов при приёме на работу и при аттестации, планирования карьеры; для формирования должностных инструкций и разработки федеральных государственных образовательных стандартов педагогического образования.</a:t>
            </a:r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157B9A-3D88-4C04-A7E3-E4BE6D829CF5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8A3BC1D6-5E70-441E-B85B-9545D05E05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E7B78-A844-43EF-930E-DAB54371E9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F4455-F9DA-4301-AD05-0E9E316000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8F8C4-0562-43BC-9037-4E58DE627E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0DBC3743-78FD-46C5-B021-B21040AB0C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18D33-C73F-423F-9679-E3A7E45A7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0DFF8-F8F6-4EB8-B505-18AADC847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A95B-F68F-44F3-9F6A-D178DB63DC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3B8F9-0C02-42F5-8F84-A8D3F8E891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E9212-6BE5-4DE7-9989-A9ABAB69B2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72BE-2771-4651-9BBF-812E7EDA5F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A67287-E0CB-4AB9-B737-0833FC7CA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733800"/>
            <a:ext cx="6781800" cy="2209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Профессиональный стандарт, как условие качества работы педагога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Необходимость стандарта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60020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Профессиональный стандарт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</a:rPr>
              <a:t>Рекомендует выстраивание базы отношений между работником и работодателем: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>
                <a:latin typeface="Times New Roman" pitchFamily="18" charset="0"/>
              </a:rPr>
              <a:t>Все должны быть </a:t>
            </a:r>
            <a:r>
              <a:rPr lang="ru-RU" b="1" smtClean="0">
                <a:latin typeface="Times New Roman" pitchFamily="18" charset="0"/>
              </a:rPr>
              <a:t>ознакомлены</a:t>
            </a:r>
            <a:r>
              <a:rPr lang="ru-RU" smtClean="0">
                <a:latin typeface="Times New Roman" pitchFamily="18" charset="0"/>
              </a:rPr>
              <a:t> с характеристиками трудовых функций;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>
                <a:latin typeface="Times New Roman" pitchFamily="18" charset="0"/>
              </a:rPr>
              <a:t>Характеристики </a:t>
            </a:r>
            <a:r>
              <a:rPr lang="ru-RU" b="1" smtClean="0">
                <a:latin typeface="Times New Roman" pitchFamily="18" charset="0"/>
              </a:rPr>
              <a:t>приняты</a:t>
            </a:r>
            <a:r>
              <a:rPr lang="ru-RU" smtClean="0">
                <a:latin typeface="Times New Roman" pitchFamily="18" charset="0"/>
              </a:rPr>
              <a:t> всеми участниками трудового процесса;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>
                <a:latin typeface="Times New Roman" pitchFamily="18" charset="0"/>
              </a:rPr>
              <a:t>Отношения способствовали эффективной практике педагога и определяли перспективы профессии.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I.</a:t>
            </a: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Общие сведения.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	Основная цель: оказание образовательных услуг по основным общеобразовательным программам образовательными организациями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Вид экономической деятельности 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услуги в области дошкольного и начального общего образования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chemeClr val="tx2">
                    <a:satMod val="130000"/>
                  </a:schemeClr>
                </a:solidFill>
              </a:rPr>
              <a:t>А. Педагогическая деятельность по проектированию и реализации образовательного процесса в ОО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Общепедагогическая функция. Обучение.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Воспитательная деятельность.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mtClean="0"/>
              <a:t>Развивающая деятельность.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tx2">
                    <a:satMod val="130000"/>
                  </a:schemeClr>
                </a:solidFill>
              </a:rPr>
              <a:t>Б.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Педагогическая деятельность по проектированию и реализации основных общеобразовательных программ</a:t>
            </a:r>
            <a:r>
              <a:rPr lang="ru-RU" sz="38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Педагогическая деятельность по реализации программ дошкольного образования.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800" smtClean="0">
                <a:solidFill>
                  <a:schemeClr val="tx2">
                    <a:satMod val="130000"/>
                  </a:schemeClr>
                </a:solidFill>
              </a:rPr>
              <a:t>III.</a:t>
            </a:r>
            <a:r>
              <a:rPr lang="ru-RU" sz="3800" smtClean="0">
                <a:solidFill>
                  <a:schemeClr val="tx2">
                    <a:satMod val="130000"/>
                  </a:schemeClr>
                </a:solidFill>
              </a:rPr>
              <a:t>Характеристики обобщённых трудовых функций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А. 3.1.Требования к образованию и обучению.</a:t>
            </a:r>
          </a:p>
          <a:p>
            <a:pPr marL="533400" indent="-533400" eaLnBrk="1" hangingPunct="1"/>
            <a:r>
              <a:rPr lang="ru-RU" sz="2400" smtClean="0">
                <a:latin typeface="Times New Roman" pitchFamily="18" charset="0"/>
              </a:rPr>
              <a:t>Высшее профессиональное образование или среднее профессиональное образование по направлениям подготовки «Образование и педагогика»…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Требования к опыту практической работы не предъявляются.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Особые условия допуска к работе: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На допускаются лица, лишённые права заниматься педагогической деятельностью в соответствии с вступившим в законную силу приговором суда, умевшие или имеющие судимость за преступления…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>
                <a:solidFill>
                  <a:schemeClr val="tx2">
                    <a:satMod val="130000"/>
                  </a:schemeClr>
                </a:solidFill>
              </a:rPr>
              <a:t>3.1.1. Обучение. Трудовые действия.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Разработка и реализация программ учебных дисциплин в рамках основной общеобразовательной программы.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Осуществление профессиональной деятельности в соответствии с требованиями ФГОС ДО.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Участие в разработке и реализации программы развития образовательной организации в целях создания безопасной и комфортной образовательной среды.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Планирование и проведение учебных занятий.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Систематический анализ эффективности учебных занятий и подходов к обучению.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>
                <a:solidFill>
                  <a:schemeClr val="tx2">
                    <a:satMod val="130000"/>
                  </a:schemeClr>
                </a:solidFill>
              </a:rPr>
              <a:t>3.1.1. Обучение. Трудовые действия.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Формирование универсальных учебных действий.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Формирование навыков, связанных с информационно-коммуникационными технологиями (далее - ИКТ).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Формирование мотивации к обучению.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Объективная оценка знаний обучающихся на основе тестирования и других методов контроля в соответствии с реальными учебными возможностями детей.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Владеть формами и методами обучения, в том числе выходящими за рамки учебных занятий: проектная деятельность, лабораторные эксперименты, полевая практика и т.п.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Объективно оценивать знания обучающихся на основе тестирования и других методов контроля в соответствии с реальными учебными возможностями детей.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Разрабатывать (осваивать) и применять современные психолого-педагогические технологии, основанные на знании законов развития личности и поведения в реальной и виртуальной среде.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876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ru-RU" sz="2400" smtClean="0"/>
              <a:t>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обучающихся, проявивших выдающиеся способности; обучающихся, для которых русский язык не является родным; обучающихся с ограниченными возможностями здоровья.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ru-RU" sz="2400" smtClean="0"/>
              <a:t>Владеть ИКТ-компетентностями: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smtClean="0"/>
              <a:t>общепользовательская ИКТ-компетентность;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smtClean="0"/>
              <a:t>общепедагогическая ИКТ-компетентность;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2400" smtClean="0"/>
              <a:t> предметно-педагогическая ИКТ- компетентность (отражающая профессиональную ИКТ-компетентность соответствующей области человеческой деятельности).</a:t>
            </a: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33400" y="45720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876800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/>
              <a:t>Организовывать различные виды внеурочной деятельности: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mtClean="0"/>
              <a:t>игровую,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mtClean="0"/>
              <a:t>учебно-исследовательскую,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mtClean="0"/>
              <a:t>художественно-продуктивную, </a:t>
            </a:r>
          </a:p>
          <a:p>
            <a:pPr marL="533400" indent="-533400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mtClean="0"/>
              <a:t>культурно-досуговую с учетом возможностей образовательной организации, места жительства и историко-культурного своеобразия региона.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Преподаваемый предмет в пределах требований федеральных государственных образовательных стандартов и основной общеобразовательной программы, его истории и места в мировой культуре и науке.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История, теория, закономерности и принципы построения и функционирования образовательных систем, роль и место образования в жизни личности и общества.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Основные закономерности возрастного развития, стадии и кризисы развития, социализация личности, индикаторы индивидуальных особенностей траекторий жизни, их возможные девиации, а также основы их психодиагностики.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Основы психодидактики, поликультурного образования, закономерностей поведения в социальных сетях.</a:t>
            </a:r>
          </a:p>
          <a:p>
            <a:pPr eaLnBrk="1" hangingPunct="1"/>
            <a:r>
              <a:rPr lang="ru-RU" sz="2400" smtClean="0"/>
              <a:t>Пути достижения образовательных результатов и способы оценки результатов обучения.</a:t>
            </a:r>
          </a:p>
          <a:p>
            <a:pPr eaLnBrk="1" hangingPunct="1"/>
            <a:r>
              <a:rPr lang="ru-RU" sz="2400" smtClean="0"/>
              <a:t>Основы методики преподавания, основные принципы деятельностного подхода, виды и приемы современных педагогических технологий.</a:t>
            </a:r>
          </a:p>
          <a:p>
            <a:pPr eaLnBrk="1" hangingPunct="1"/>
            <a:r>
              <a:rPr lang="ru-RU" sz="2400" smtClean="0"/>
              <a:t>Рабочая программа и методика обучения по данному предмету.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Приоритетные направления развития образовательной системы Российской Федерации, законов и иных нормативных правовых актов, регламентирующих образовательную деятельность в Российской Федерации, нормативных документов по вопросам обучения и воспитания детей и молодежи, федеральных государственных образовательных стандартов дошкольного, начального общего, основного общего, среднего общего образования, законодательства о правах ребенка, трудового законодательства.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Нормативные документы по вопросам обучения и воспитания детей и молодежи.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Конвенция о правах ребенка.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Трудовое законодательство.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Другие характеристики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Соблюдение правовых, нравственных и этических норм, требований профессиональной этики.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smtClean="0">
                <a:solidFill>
                  <a:schemeClr val="tx2">
                    <a:satMod val="130000"/>
                  </a:schemeClr>
                </a:solidFill>
              </a:rPr>
              <a:t>3.1.2. Воспитательная деятельность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Трудовые действия.</a:t>
            </a:r>
          </a:p>
          <a:p>
            <a:pPr eaLnBrk="1" hangingPunct="1"/>
            <a:r>
              <a:rPr lang="ru-RU" smtClean="0"/>
              <a:t>Необходимые умения.</a:t>
            </a:r>
          </a:p>
          <a:p>
            <a:pPr eaLnBrk="1" hangingPunct="1"/>
            <a:r>
              <a:rPr lang="ru-RU" smtClean="0"/>
              <a:t>Необходимые знания.</a:t>
            </a:r>
          </a:p>
          <a:p>
            <a:pPr eaLnBrk="1" hangingPunct="1"/>
            <a:r>
              <a:rPr lang="ru-RU" smtClean="0"/>
              <a:t>Другие характеристики.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Регулирование поведения обучающихся для обеспечения безопасной образовательной среды.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Реализация современных, в том числе интерактивных, форм и методов воспитательной работы, используя их как на занятии, так и во внеурочной деятельности.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Постановка воспитательных целей, способствующих развитию обучающихся, независимо от их способностей и характера.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Определение и принятие четких правил поведения обучающимися в соответствии с уставом образовательной организации и правилами внутреннего распорядка образовательной организации.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Проектирование и реализация воспитательных программ</a:t>
            </a:r>
            <a:r>
              <a:rPr lang="ru-RU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Реализация воспитательных возможностей различных видов деятельности ребенка (учебной, игровой, трудовой, спортивной, художественной и т.д.).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Помощь и поддержка в организации деятельности ученических органов самоуправления.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Создание, поддержание уклада, атмосферы и традиций жизни образовательной организации.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Формирование толерантности и навыков поведения в изменяющейся поликультурной среде.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Использование конструктивных воспитательных усилий родителей обучающихся, помощь семье в решении вопросов воспитания ребенка.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Строить воспитательную деятельность с учетом культурных различий детей, половозрастных и индивидуальных особенностей.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Общаться с детьми, признавать их достоинство, понимая и принимая их.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Создавать в учебных группах (классе, кружке, секции и т.п.) разновозрастные детско-взрослые общности обучающихся, их родителей (законных представителей) и педагогических работников.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Управлять учебными группами с целью вовлечения обучающихся в процесс обучения и воспитания, мотивируя их учебно-познавательную деятельность.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Новые требования Закона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Анализировать реальное состояние дел в учебной группе, поддерживать в детском коллективе деловую, дружелюбную атмосферу.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Защищать достоинство и интересы обучающихся, помогать детям, оказавшимся в конфликтной ситуации и/или неблагоприятных условиях.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Находить ценностный аспект учебного знания и информации обеспечивать его понимание и переживание обучающимися.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Владеть методами организации экскурсий, походов и экспедиций и т.п.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Сотрудничать с другими педагогическими работниками и другими специалистами в решении воспитательных задач.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Основы законодательства о правах ребенка, законы в сфере образования и федеральные государственные образовательные стандарты общего образования.</a:t>
            </a:r>
          </a:p>
          <a:p>
            <a:pPr eaLnBrk="1" hangingPunct="1"/>
            <a:r>
              <a:rPr lang="ru-RU" sz="2400" smtClean="0"/>
              <a:t>История, теория, закономерности и принципы построения и функционирования образовательных (педагогических) систем, роль и место образования в жизни личности и общества.</a:t>
            </a:r>
          </a:p>
          <a:p>
            <a:pPr eaLnBrk="1" hangingPunct="1"/>
            <a:r>
              <a:rPr lang="ru-RU" sz="2400" smtClean="0"/>
              <a:t>Основы психодидактики, поликультурного образования, закономерностей поведения в социальных сетях.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Основные закономерности возрастного развития, стадии и кризисы развития и социализации личности, индикаторы и индивидуальные особенности траекторий жизни и их возможные девиации, приемы их диагностики.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Научное представление о результатах образования, путях их достижения и способах оценки.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Основы методики воспитательной работы, основные принципы деятельностного подхода, виды и приемы современных педагогических технологий.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Нормативные правовые, руководящие и инструктивные документы, регулирующие организацию и проведение мероприятий за пределами территории образовательной организации.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Развивающая деятельность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Трудовые действия.</a:t>
            </a:r>
          </a:p>
          <a:p>
            <a:pPr eaLnBrk="1" hangingPunct="1"/>
            <a:r>
              <a:rPr lang="ru-RU" smtClean="0"/>
              <a:t>Необходимые умения.</a:t>
            </a:r>
          </a:p>
          <a:p>
            <a:pPr eaLnBrk="1" hangingPunct="1"/>
            <a:r>
              <a:rPr lang="ru-RU" smtClean="0"/>
              <a:t>Необходимые знания.</a:t>
            </a:r>
          </a:p>
          <a:p>
            <a:pPr eaLnBrk="1" hangingPunct="1"/>
            <a:r>
              <a:rPr lang="ru-RU" smtClean="0"/>
              <a:t>Другие характеристики.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Выявление в ходе </a:t>
            </a:r>
            <a:r>
              <a:rPr lang="ru-RU" sz="2400" u="sng" smtClean="0"/>
              <a:t>наблюдения</a:t>
            </a:r>
            <a:r>
              <a:rPr lang="ru-RU" sz="2400" smtClean="0"/>
              <a:t> поведенческих и личностных проблем обучающихся, связанных с особенностями их развития.</a:t>
            </a:r>
          </a:p>
          <a:p>
            <a:pPr eaLnBrk="1" hangingPunct="1"/>
            <a:r>
              <a:rPr lang="ru-RU" sz="2400" smtClean="0"/>
              <a:t>Оценка параметров и проектирование психологически безопасной и комфортной образовательной среды, разработка программ профилактики различных форм насилия в школе.</a:t>
            </a:r>
          </a:p>
          <a:p>
            <a:pPr eaLnBrk="1" hangingPunct="1"/>
            <a:r>
              <a:rPr lang="ru-RU" sz="2400" smtClean="0"/>
              <a:t>Применение инструментария и методов диагностики и оценки показателей уровня и динамики развития ребенка.</a:t>
            </a:r>
          </a:p>
          <a:p>
            <a:pPr eaLnBrk="1" hangingPunct="1"/>
            <a:r>
              <a:rPr lang="ru-RU" sz="2400" smtClean="0"/>
              <a:t>Оказание адресной помощи обучающимся.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Применение инструментария и методов диагностики и оценки показателей уровня и динамики развития ребенкаОсвоение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(аутисты, дети с синдромом дефицита внимания и гиперактивностью и др.), дети с ограниченными возможностями здоровья, дети с девиациями поведения, дети с зависимостью.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Взаимодействие с другими специалистами в рамках психолого-медико-педагогического консилиума.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Разработка (совместно с другими специалистами) и реализация совместно с родителями (законными представителями) </a:t>
            </a:r>
            <a:r>
              <a:rPr lang="ru-RU" sz="2400" smtClean="0">
                <a:solidFill>
                  <a:schemeClr val="accent2"/>
                </a:solidFill>
              </a:rPr>
              <a:t>программ индивидуального развития ребенка.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Освоение и адекватное применение специальных технологий и методов, позволяющих проводить коррекционно-развивающую работу.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/>
              <a:t>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/>
              <a:t>Формирование системы регуляции поведения и деятельности обучающихся.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Владеть профессиональной установкой на оказание помощи любому ребенку вне зависимости от его реальных учебных возможностей, особенностей в поведении, состояния психического и физического здоровья.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Использовать в практике своей работы психологические подходы: культурно-исторический, деятельностный и развивающий.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Осуществлять (совместно с психологом и другими специалистами) психолого-педагогическое сопровождение основных общеобразовательных программ.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Понимать документацию специалистов (психологов, дефектологов, логопедов и т.д.)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Составить (совместно с психологом и другими специалистами) психолого-педагогическую характеристику (портрет) личности обучающегося.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Разрабатывать и реализовывать индивидуальные образовательные маршруты, индивидуальные программы развития и индивидуально-ориентированные образовательные программы с учетом личностных и возрастных особенностей обучающихся.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Владеть стандартизированными методами психодиагностики личностных характеристик и возрастных особенностей обучающихся.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Формировать детско-взрослые сообщества.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Особые условия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85800" y="1600200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Педагогические закономерности организации образовательного процесса.</a:t>
            </a:r>
          </a:p>
          <a:p>
            <a:pPr eaLnBrk="1" hangingPunct="1"/>
            <a:r>
              <a:rPr lang="ru-RU" sz="2400" smtClean="0"/>
              <a:t>Законы развития личности и проявления личностных свойств, психологические законы периодизации и кризисов развития.</a:t>
            </a:r>
          </a:p>
          <a:p>
            <a:pPr eaLnBrk="1" hangingPunct="1"/>
            <a:r>
              <a:rPr lang="ru-RU" sz="2400" smtClean="0"/>
              <a:t>Теория и технологии учета возрастных особенностей обучающихся.</a:t>
            </a:r>
          </a:p>
          <a:p>
            <a:pPr eaLnBrk="1" hangingPunct="1"/>
            <a:r>
              <a:rPr lang="ru-RU" sz="2400" smtClean="0"/>
              <a:t>Закономерности формирования детско-взрослых сообществ, их социально-психологических особенности и закономерности развития детских и подростковых сообществ.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Основные закономерности семейных отношений, позволяющие эффективно работать с родительской общественностью.</a:t>
            </a:r>
          </a:p>
          <a:p>
            <a:pPr eaLnBrk="1" hangingPunct="1"/>
            <a:r>
              <a:rPr lang="ru-RU" sz="2400" smtClean="0"/>
              <a:t>Основы психодиагностики и основные признаки отклонения в развитии детей.</a:t>
            </a:r>
          </a:p>
          <a:p>
            <a:pPr eaLnBrk="1" hangingPunct="1"/>
            <a:r>
              <a:rPr lang="ru-RU" sz="2400" smtClean="0"/>
              <a:t> Социально-психологические особенности и закономерности развития детско-взрослых сообществ.</a:t>
            </a:r>
          </a:p>
          <a:p>
            <a:pPr eaLnBrk="1" hangingPunct="1"/>
            <a:r>
              <a:rPr lang="ru-RU" sz="2400" smtClean="0"/>
              <a:t>Соблюдение правовых, нравственных и этических норм, требований профессиональной этики.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smtClean="0">
                <a:solidFill>
                  <a:schemeClr val="tx2">
                    <a:satMod val="130000"/>
                  </a:schemeClr>
                </a:solidFill>
              </a:rPr>
              <a:t>Педагогическая деятельность по проектированию и реализации основных образовательных программ</a:t>
            </a:r>
            <a:r>
              <a:rPr lang="ru-RU" sz="380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Трудовые действия.</a:t>
            </a:r>
          </a:p>
          <a:p>
            <a:pPr eaLnBrk="1" hangingPunct="1"/>
            <a:r>
              <a:rPr lang="ru-RU" smtClean="0"/>
              <a:t>Необходимые умения.</a:t>
            </a:r>
          </a:p>
          <a:p>
            <a:pPr eaLnBrk="1" hangingPunct="1"/>
            <a:r>
              <a:rPr lang="ru-RU" smtClean="0"/>
              <a:t>Необходимые знания.</a:t>
            </a:r>
          </a:p>
          <a:p>
            <a:pPr eaLnBrk="1" hangingPunct="1"/>
            <a:r>
              <a:rPr lang="ru-RU" smtClean="0"/>
              <a:t>Другие характеристики.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153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Участие в разработке основной общеобразовательной программы образовательной организации в соответствии с федеральным государственным образовательным стандартом дошкольного образования.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Участие в создании безопасной и психологически комфортной образовательной среды образовательной организации через обеспечение безопасности жизни детей, поддержание эмоционального благополучия ребенка в период пребывания в образовательной организации.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Планирование и реализация образовательной работы в группе детей раннего и/или дошкольного возраста в соответствии с федеральными государственными образовательными стандартами и основными образовательными программами.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153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Организация и </a:t>
            </a:r>
            <a:r>
              <a:rPr lang="ru-RU" sz="2400" smtClean="0">
                <a:solidFill>
                  <a:schemeClr val="accent2"/>
                </a:solidFill>
              </a:rPr>
              <a:t>проведение педагогического мониторинга</a:t>
            </a:r>
            <a:r>
              <a:rPr lang="ru-RU" sz="2400" smtClean="0"/>
              <a:t> освоения детьми образовательной программы и анализ образовательной работы в группе детей раннего и/или дошкольного возраста.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Участие в планировании и корректировке образовательных задач (совместно с психологом и другими специалистами) </a:t>
            </a:r>
            <a:r>
              <a:rPr lang="ru-RU" sz="2400" smtClean="0">
                <a:solidFill>
                  <a:schemeClr val="accent2"/>
                </a:solidFill>
              </a:rPr>
              <a:t>по результатам мониторинга</a:t>
            </a:r>
            <a:r>
              <a:rPr lang="ru-RU" sz="2400" smtClean="0"/>
              <a:t> с учетом индивидуальных особенностей развития каждого ребенка раннего и/или дошкольного возраста.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 Реализация педагогических рекомендаций специалистов (психолога, логопеда, дефектолога и др.) в работе с детьми, испытывающими трудности в освоении программы, а также с детьми с особыми образовательными потребностями.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Развитие профессионально значимых компетенций, необходимых для решения образовательных задач развития детей раннего и дошкольного возраста с учетом особенностей возрастных и индивидуальных особенностей их развития.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Формирование психологической готовности к школьному обучению.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Создание 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Организация видов деятельности, осуществляемых в раннем и дошкольном возрасте: предметной,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Организация конструктивного взаимодействия детей в разных видах деятельности, создание условий для свободного выбора детьми деятельности, участников совместной деятельности, материалов.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Активное использование недирективной помощи и поддержка детской инициативы и самостоятельности в разных видах деятельности.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Трудовые действия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Организация образовательного процесса на основе непосредственного общения с каждым ребенком с учетом его особых образовательных потребностей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Организовывать виды деятельности, осуществляемые в раннем и дошкольном возрасте: предметная, познавательно-исследовательская, игра (ролевая, режиссерская, с правилом), продуктивная; конструирование, создания широких возможностей для развития свободной игры детей, в том числе обеспечения игрового времени и пространства;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Применять методы физического, познавательного и личностного развития детей раннего и дошкольного возраста в соответствии с образовательной программой организации.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Использовать методы и средства анализа психолого-педагогического мониторинга, позволяющие оценить результаты освоения детьми образовательных программ, степень сформированности у них качеств, необходимых для дальнейшего обучения и развития на следующих уровнях обучения.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умения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Владеть всеми видами развивающих деятельностей дошкольника (игровой, продуктивной, познавательно-исследовательской).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Выстраивать партнерское взаимодействие с родителями (законными представителями) детей раннего и дошкольного возраста для решения образовательных задач, использовать методы и средства для их психолого-педагогического просвещения.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Владеть ИКТ-компетентностями, необходимыми и достаточными для планирования, реализации и оценки образовательной работы с детьми раннего и дошкольного возраста.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Педагогическая деятельность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Учебная (преподавательская);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Воспитательная работа;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Индивидуальная работа;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Научная;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Творческая;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Исследовательская;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Методическая;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Организационная;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Диагностическая.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Необходимые знания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382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Специфика дошкольного образования и особенностей организации работы с детьми раннего и дошкольного возраста.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Основные психологические подходы: культурно-исторический, деятельностный и личностный; основы дошкольной педагогики, включая классические системы дошкольного воспитания.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Общие закономерности развития ребенка в раннем и дошкольном возрасте.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Особенности становления и развития детских деятельностей в раннем и дошкольном возрасте.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Основы теории физического, познавательного и личностного развития детей раннего и дошкольного возраста.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Современные тенденции развития дошкольного образования.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satMod val="130000"/>
                  </a:schemeClr>
                </a:solidFill>
              </a:rPr>
              <a:t>Профессиональный стандарт педагога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</a:rPr>
              <a:t>Приказ Министерства труда и социальной защиты Российской Федерации от 18.10.2013г. №544н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</a:rPr>
              <a:t>Зарегистрирован в Минюсте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</a:rPr>
              <a:t>6 декабря 2013г.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4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533400"/>
            <a:ext cx="8001000" cy="5597525"/>
          </a:xfrm>
        </p:spPr>
        <p:txBody>
          <a:bodyPr/>
          <a:lstStyle/>
          <a:p>
            <a:pPr marL="533400" indent="-533400" algn="ctr" eaLnBrk="1" hangingPunct="1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</a:rPr>
              <a:t>Профессиональный стандарт</a:t>
            </a:r>
            <a:r>
              <a:rPr lang="ru-RU" sz="2400" smtClean="0"/>
              <a:t> </a:t>
            </a:r>
          </a:p>
          <a:p>
            <a:pPr marL="533400" indent="-533400" algn="ctr" eaLnBrk="1" hangingPunct="1">
              <a:buFont typeface="Wingdings" pitchFamily="2" charset="2"/>
              <a:buNone/>
            </a:pPr>
            <a:endParaRPr lang="ru-RU" sz="2400" smtClean="0"/>
          </a:p>
          <a:p>
            <a:pPr marL="533400" indent="-533400" algn="ctr" eaLnBrk="1" hangingPunct="1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2400" smtClean="0">
                <a:latin typeface="Times New Roman" pitchFamily="18" charset="0"/>
              </a:rPr>
              <a:t>Формирование кадровой политики в управлении персоналом;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2400" smtClean="0">
                <a:latin typeface="Times New Roman" pitchFamily="18" charset="0"/>
              </a:rPr>
              <a:t>Организации обучения и аттестации работников;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2400" smtClean="0">
                <a:latin typeface="Times New Roman" pitchFamily="18" charset="0"/>
              </a:rPr>
              <a:t>Заключение трудовых договоров, разработке должностных инструкций и установление систем оплаты труда с 1января 2015 года.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Стандарт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001000" cy="460692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инструмент реализации стратегии образования в меняющемся мире;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инструмент повышения качества образования и выхода отечественного образования на международный уровень;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объективный измеритель квалификации педагога;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средство отбора педагогических кадров в учреждения образования;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основа для формирования трудового договора.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Требования к стандарту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153400" cy="460692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Отражение </a:t>
            </a:r>
            <a:r>
              <a:rPr lang="ru-RU" b="1" dirty="0" smtClean="0">
                <a:latin typeface="+mj-lt"/>
              </a:rPr>
              <a:t>структуры</a:t>
            </a:r>
            <a:r>
              <a:rPr lang="ru-RU" dirty="0" smtClean="0">
                <a:latin typeface="+mj-lt"/>
              </a:rPr>
              <a:t> профессиональной деятельности воспитателя. Избавить педагога от выполнения несвойственных функций, отвлекающих его от выполнения своих прямых обязанностей.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+mj-lt"/>
              </a:rPr>
              <a:t>Учёт </a:t>
            </a:r>
            <a:r>
              <a:rPr lang="ru-RU" b="1" dirty="0" smtClean="0">
                <a:latin typeface="+mj-lt"/>
              </a:rPr>
              <a:t>уровней</a:t>
            </a:r>
            <a:r>
              <a:rPr lang="ru-RU" dirty="0" smtClean="0">
                <a:latin typeface="+mj-lt"/>
              </a:rPr>
              <a:t> общего образования и специфики работы педагогов в дошкольных организациях.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atin typeface="+mj-lt"/>
              </a:rPr>
              <a:t>Требования</a:t>
            </a:r>
            <a:r>
              <a:rPr lang="ru-RU" dirty="0" smtClean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к личностным качествам</a:t>
            </a:r>
            <a:r>
              <a:rPr lang="ru-RU" dirty="0" smtClean="0">
                <a:latin typeface="+mj-lt"/>
              </a:rPr>
              <a:t>, неотделимым от профессиональных компетенций </a:t>
            </a:r>
            <a:r>
              <a:rPr lang="ru-RU" b="1" dirty="0" smtClean="0">
                <a:latin typeface="+mj-lt"/>
              </a:rPr>
              <a:t>педагога. </a:t>
            </a:r>
            <a:endParaRPr lang="ru-RU" dirty="0" smtClean="0">
              <a:latin typeface="+mj-lt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1530</TotalTime>
  <Words>2810</Words>
  <Application>Microsoft Office PowerPoint</Application>
  <PresentationFormat>Экран (4:3)</PresentationFormat>
  <Paragraphs>267</Paragraphs>
  <Slides>50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9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Wingdings</vt:lpstr>
      <vt:lpstr>Начальная</vt:lpstr>
      <vt:lpstr>Профессиональный стандарт, как условие качества работы педагога</vt:lpstr>
      <vt:lpstr>Слайд 2</vt:lpstr>
      <vt:lpstr>Новые требования Закона </vt:lpstr>
      <vt:lpstr>Особые условия</vt:lpstr>
      <vt:lpstr>Педагогическая деятельность</vt:lpstr>
      <vt:lpstr>Профессиональный стандарт педагога</vt:lpstr>
      <vt:lpstr>Слайд 7</vt:lpstr>
      <vt:lpstr>Стандарт </vt:lpstr>
      <vt:lpstr>Требования к стандарту </vt:lpstr>
      <vt:lpstr>Необходимость стандарта </vt:lpstr>
      <vt:lpstr>Профессиональный стандарт</vt:lpstr>
      <vt:lpstr>I.Общие сведения.</vt:lpstr>
      <vt:lpstr>А. Педагогическая деятельность по проектированию и реализации образовательного процесса в ОО</vt:lpstr>
      <vt:lpstr>Б. Педагогическая деятельность по проектированию и реализации основных общеобразовательных программ </vt:lpstr>
      <vt:lpstr>III.Характеристики обобщённых трудовых функций</vt:lpstr>
      <vt:lpstr>3.1.1. Обучение. Трудовые действия.</vt:lpstr>
      <vt:lpstr>3.1.1. Обучение. Трудовые действия.</vt:lpstr>
      <vt:lpstr>Необходимые умения.</vt:lpstr>
      <vt:lpstr>Необходимые умения.</vt:lpstr>
      <vt:lpstr>Необходимые умения.</vt:lpstr>
      <vt:lpstr>Необходимые знания</vt:lpstr>
      <vt:lpstr>Необходимые знания</vt:lpstr>
      <vt:lpstr>Необходимые знания</vt:lpstr>
      <vt:lpstr>Другие характеристики</vt:lpstr>
      <vt:lpstr>3.1.2. Воспитательная деятельность</vt:lpstr>
      <vt:lpstr>Трудовые действия.</vt:lpstr>
      <vt:lpstr>Трудовые действия.</vt:lpstr>
      <vt:lpstr>Трудовые действия.</vt:lpstr>
      <vt:lpstr>Необходимые умения</vt:lpstr>
      <vt:lpstr>Необходимые умения</vt:lpstr>
      <vt:lpstr>Необходимые знания</vt:lpstr>
      <vt:lpstr>Необходимые знания</vt:lpstr>
      <vt:lpstr>Развивающая деятельность</vt:lpstr>
      <vt:lpstr>Трудовые действия</vt:lpstr>
      <vt:lpstr>Трудовые действия</vt:lpstr>
      <vt:lpstr>Трудовые действия</vt:lpstr>
      <vt:lpstr>Трудовые действия</vt:lpstr>
      <vt:lpstr>Необходимые умения</vt:lpstr>
      <vt:lpstr>Необходимые умения</vt:lpstr>
      <vt:lpstr>Необходимые знания</vt:lpstr>
      <vt:lpstr>Необходимые знания</vt:lpstr>
      <vt:lpstr>Педагогическая деятельность по проектированию и реализации основных образовательных программ </vt:lpstr>
      <vt:lpstr>Трудовые действия</vt:lpstr>
      <vt:lpstr>Трудовые действия</vt:lpstr>
      <vt:lpstr>Трудовые действия</vt:lpstr>
      <vt:lpstr>Трудовые действия</vt:lpstr>
      <vt:lpstr>Трудовые действия</vt:lpstr>
      <vt:lpstr>Необходимые умения</vt:lpstr>
      <vt:lpstr>Необходимые умения</vt:lpstr>
      <vt:lpstr>Необходимые знания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AGATA</cp:lastModifiedBy>
  <cp:revision>68</cp:revision>
  <cp:lastPrinted>1601-01-01T00:00:00Z</cp:lastPrinted>
  <dcterms:created xsi:type="dcterms:W3CDTF">1601-01-01T00:00:00Z</dcterms:created>
  <dcterms:modified xsi:type="dcterms:W3CDTF">2016-09-15T06:01:44Z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