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47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4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07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64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7175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64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18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03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90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99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12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23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84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12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4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59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68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80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E866D3-83FA-42D8-B3E5-72A6985C555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38078-BA88-4F85-9578-A4FF14AEA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77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951" y="84826"/>
            <a:ext cx="8825658" cy="3329581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Формирование Критического мышления на уроках английского языка в начальной школе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8868" y="4235570"/>
            <a:ext cx="7280694" cy="1802921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Выполнил: Шаталова Алина Алексеевна</a:t>
            </a:r>
          </a:p>
          <a:p>
            <a:pPr algn="r"/>
            <a:r>
              <a:rPr lang="ru-RU" dirty="0" smtClean="0"/>
              <a:t>Преподаватель английского языка</a:t>
            </a:r>
          </a:p>
          <a:p>
            <a:pPr algn="r"/>
            <a:r>
              <a:rPr lang="ru-RU" dirty="0" smtClean="0"/>
              <a:t>Большевяземская гимназия</a:t>
            </a:r>
          </a:p>
          <a:p>
            <a:pPr algn="r"/>
            <a:r>
              <a:rPr lang="ru-RU" dirty="0" smtClean="0"/>
              <a:t>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148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20" y="288816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урока с использованием технологии развития критического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Вызов – введение в проблему или актуализация имеющегося опыта и знания учащихся; </a:t>
            </a:r>
          </a:p>
          <a:p>
            <a:r>
              <a:rPr lang="ru-RU" dirty="0" smtClean="0"/>
              <a:t>Вызов у учащихся того, что он уже знает по данной теме, ученик вспоминает что ему известно, задает вопросы на которые бы хотел ответить.</a:t>
            </a:r>
          </a:p>
          <a:p>
            <a:r>
              <a:rPr lang="ru-RU" dirty="0" smtClean="0"/>
              <a:t>Осмысление – часть урока посвящённая новому материалу; получение новой информации но не от учителя.</a:t>
            </a:r>
          </a:p>
          <a:p>
            <a:r>
              <a:rPr lang="ru-RU" dirty="0" smtClean="0"/>
              <a:t>Рефлексия – закрепление материала, проверка усвоения, суммирование, систематизация новой информации, исправление представлений, полученных на стадии вызова, формирование у каждого из учащихся, собственного отношения к изучаемому.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958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565" y="1181650"/>
            <a:ext cx="8946541" cy="4195481"/>
          </a:xfrm>
        </p:spPr>
        <p:txBody>
          <a:bodyPr>
            <a:normAutofit/>
          </a:bodyPr>
          <a:lstStyle/>
          <a:p>
            <a:r>
              <a:rPr lang="ru-RU" dirty="0" smtClean="0"/>
              <a:t>Такая структура урока соответствует логике восприятия человеком различных явлений жизни:</a:t>
            </a:r>
          </a:p>
          <a:p>
            <a:r>
              <a:rPr lang="ru-RU" dirty="0" smtClean="0"/>
              <a:t>Сначала необходимо вспомнить, что уже известно по этой теме,</a:t>
            </a:r>
          </a:p>
          <a:p>
            <a:r>
              <a:rPr lang="ru-RU" dirty="0" smtClean="0"/>
              <a:t>Затем познакомиться с новой информацией</a:t>
            </a:r>
          </a:p>
          <a:p>
            <a:r>
              <a:rPr lang="ru-RU" dirty="0" smtClean="0"/>
              <a:t>И, наконец, где и как можно применить полученные знания.</a:t>
            </a:r>
          </a:p>
          <a:p>
            <a:pPr marL="0" indent="0">
              <a:buNone/>
            </a:pPr>
            <a:r>
              <a:rPr lang="ru-RU" dirty="0" smtClean="0"/>
              <a:t>Если ребенок мыслит критически, он легко вступает в любую фазу урока. </a:t>
            </a:r>
          </a:p>
          <a:p>
            <a:pPr marL="0" indent="0">
              <a:buNone/>
            </a:pPr>
            <a:r>
              <a:rPr lang="ru-RU" dirty="0" smtClean="0"/>
              <a:t>Конечно не все приемы можно использовать в первом классе.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992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9" y="120770"/>
            <a:ext cx="9757536" cy="1732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Приемы технологии формирования критического мышления в начальной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Кластер</a:t>
            </a:r>
          </a:p>
          <a:p>
            <a:pPr marL="0" indent="0">
              <a:buNone/>
            </a:pPr>
            <a:r>
              <a:rPr lang="ru-RU" dirty="0" smtClean="0"/>
              <a:t>Этот прием может быть применен на стадии вызова, когда мы систематизируем информацию.</a:t>
            </a:r>
          </a:p>
          <a:p>
            <a:pPr marL="0" indent="0">
              <a:buNone/>
            </a:pPr>
            <a:r>
              <a:rPr lang="ru-RU" dirty="0" smtClean="0"/>
              <a:t>Кроме того ,большой потенциал имеет этот прием на стадии рефлексии: это исправление неверных предложений в «предварительных кластерах».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452558" y="4572000"/>
            <a:ext cx="999802" cy="448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ABC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2944" y="4593686"/>
            <a:ext cx="67056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[k]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545457" y="5030500"/>
            <a:ext cx="1274447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9989820" y="4611974"/>
            <a:ext cx="1132840" cy="448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1" idx="1"/>
          </p:cNvCxnSpPr>
          <p:nvPr/>
        </p:nvCxnSpPr>
        <p:spPr>
          <a:xfrm flipV="1">
            <a:off x="8577072" y="4847686"/>
            <a:ext cx="245872" cy="34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3"/>
          </p:cNvCxnSpPr>
          <p:nvPr/>
        </p:nvCxnSpPr>
        <p:spPr>
          <a:xfrm>
            <a:off x="9493504" y="4847686"/>
            <a:ext cx="751840" cy="3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4819904" y="4765931"/>
            <a:ext cx="6108700" cy="1784096"/>
            <a:chOff x="4821428" y="4718304"/>
            <a:chExt cx="6108700" cy="1784096"/>
          </a:xfrm>
        </p:grpSpPr>
        <p:sp>
          <p:nvSpPr>
            <p:cNvPr id="5" name="Овал 4"/>
            <p:cNvSpPr/>
            <p:nvPr/>
          </p:nvSpPr>
          <p:spPr>
            <a:xfrm>
              <a:off x="5577840" y="4937760"/>
              <a:ext cx="603504" cy="3657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6949440" y="5285232"/>
              <a:ext cx="640080" cy="32004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8083296" y="4718304"/>
              <a:ext cx="713232" cy="3657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01184" y="5020056"/>
              <a:ext cx="549656" cy="330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ei</a:t>
              </a:r>
              <a:r>
                <a:rPr lang="en-US" dirty="0"/>
                <a:t>]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254240" y="5852160"/>
              <a:ext cx="554190" cy="324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[b]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796528" y="5303520"/>
              <a:ext cx="835152" cy="548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[s]</a:t>
              </a: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953760" y="6176963"/>
              <a:ext cx="1300480" cy="325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bag</a:t>
              </a:r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9812528" y="5750243"/>
              <a:ext cx="1117600" cy="4267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city</a:t>
              </a:r>
              <a:endParaRPr lang="ru-RU" dirty="0"/>
            </a:p>
          </p:txBody>
        </p:sp>
        <p:cxnSp>
          <p:nvCxnSpPr>
            <p:cNvPr id="18" name="Прямая со стрелкой 17"/>
            <p:cNvCxnSpPr>
              <a:stCxn id="7" idx="5"/>
            </p:cNvCxnSpPr>
            <p:nvPr/>
          </p:nvCxnSpPr>
          <p:spPr>
            <a:xfrm>
              <a:off x="8692078" y="5030500"/>
              <a:ext cx="350322" cy="2730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2" idx="3"/>
              <a:endCxn id="16" idx="3"/>
            </p:cNvCxnSpPr>
            <p:nvPr/>
          </p:nvCxnSpPr>
          <p:spPr>
            <a:xfrm>
              <a:off x="9631680" y="5577840"/>
              <a:ext cx="344517" cy="536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6" idx="4"/>
              <a:endCxn id="10" idx="0"/>
            </p:cNvCxnSpPr>
            <p:nvPr/>
          </p:nvCxnSpPr>
          <p:spPr>
            <a:xfrm>
              <a:off x="7269480" y="5605272"/>
              <a:ext cx="261855" cy="2468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endCxn id="14" idx="5"/>
            </p:cNvCxnSpPr>
            <p:nvPr/>
          </p:nvCxnSpPr>
          <p:spPr>
            <a:xfrm flipH="1">
              <a:off x="7063789" y="5994400"/>
              <a:ext cx="190452" cy="460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4" idx="2"/>
              <a:endCxn id="5" idx="6"/>
            </p:cNvCxnSpPr>
            <p:nvPr/>
          </p:nvCxnSpPr>
          <p:spPr>
            <a:xfrm flipH="1">
              <a:off x="6181344" y="4748401"/>
              <a:ext cx="272738" cy="3722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4" idx="4"/>
              <a:endCxn id="6" idx="1"/>
            </p:cNvCxnSpPr>
            <p:nvPr/>
          </p:nvCxnSpPr>
          <p:spPr>
            <a:xfrm>
              <a:off x="6953983" y="4972429"/>
              <a:ext cx="89195" cy="359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stCxn id="4" idx="6"/>
              <a:endCxn id="7" idx="2"/>
            </p:cNvCxnSpPr>
            <p:nvPr/>
          </p:nvCxnSpPr>
          <p:spPr>
            <a:xfrm>
              <a:off x="7453884" y="4748401"/>
              <a:ext cx="629412" cy="152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5" idx="2"/>
              <a:endCxn id="8" idx="3"/>
            </p:cNvCxnSpPr>
            <p:nvPr/>
          </p:nvCxnSpPr>
          <p:spPr>
            <a:xfrm flipH="1">
              <a:off x="5450840" y="5120640"/>
              <a:ext cx="127000" cy="64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8" idx="1"/>
              <a:endCxn id="13" idx="6"/>
            </p:cNvCxnSpPr>
            <p:nvPr/>
          </p:nvCxnSpPr>
          <p:spPr>
            <a:xfrm flipH="1" flipV="1">
              <a:off x="4821428" y="5142893"/>
              <a:ext cx="79756" cy="424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937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4160"/>
            <a:ext cx="10515600" cy="5912803"/>
          </a:xfrm>
        </p:spPr>
        <p:txBody>
          <a:bodyPr/>
          <a:lstStyle/>
          <a:p>
            <a:r>
              <a:rPr lang="ru-RU" u="sng" dirty="0" smtClean="0"/>
              <a:t>Грозди</a:t>
            </a:r>
            <a:r>
              <a:rPr lang="ru-RU" dirty="0" smtClean="0"/>
              <a:t> – графический прием в систематизации материала. Наши мысли уже не громоздятся а гроздятся, то есть, располагаются в определенном порядке.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Делая какие-то записи, зарисовки для памяти, мы часто интуитивно распределяем их особым способом, компонуем по категориям.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9143999" y="3230880"/>
            <a:ext cx="1268083" cy="4978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frog</a:t>
            </a:r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539240" y="3474720"/>
            <a:ext cx="8945880" cy="2702243"/>
            <a:chOff x="1539240" y="3474720"/>
            <a:chExt cx="8945880" cy="270224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161280" y="3799840"/>
              <a:ext cx="125984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can</a:t>
              </a:r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3312160" y="3474720"/>
              <a:ext cx="1341120" cy="58928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run</a:t>
              </a:r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199380" y="5029041"/>
              <a:ext cx="1422400" cy="52832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swim</a:t>
              </a:r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127240" y="3474720"/>
              <a:ext cx="1524000" cy="508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skip</a:t>
              </a:r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39240" y="3474720"/>
              <a:ext cx="1264920" cy="5892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dog</a:t>
              </a: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808480" y="4409440"/>
              <a:ext cx="1198880" cy="61960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fox</a:t>
              </a:r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556000" y="4592320"/>
              <a:ext cx="1262380" cy="43672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cat</a:t>
              </a: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759200" y="5557361"/>
              <a:ext cx="1259840" cy="61960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fish</a:t>
              </a:r>
              <a:endParaRPr lang="ru-RU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096000" y="5557361"/>
              <a:ext cx="2090468" cy="57396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crocodile</a:t>
              </a: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9357360" y="4104640"/>
              <a:ext cx="1127760" cy="614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girl</a:t>
              </a:r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711440" y="4409440"/>
              <a:ext cx="1264920" cy="61960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boy</a:t>
              </a:r>
              <a:endParaRPr lang="ru-RU" dirty="0"/>
            </a:p>
          </p:txBody>
        </p:sp>
        <p:cxnSp>
          <p:nvCxnSpPr>
            <p:cNvPr id="17" name="Прямая со стрелкой 16"/>
            <p:cNvCxnSpPr>
              <a:stCxn id="5" idx="2"/>
              <a:endCxn id="8" idx="6"/>
            </p:cNvCxnSpPr>
            <p:nvPr/>
          </p:nvCxnSpPr>
          <p:spPr>
            <a:xfrm flipH="1">
              <a:off x="2804160" y="3769360"/>
              <a:ext cx="508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5" idx="3"/>
              <a:endCxn id="9" idx="6"/>
            </p:cNvCxnSpPr>
            <p:nvPr/>
          </p:nvCxnSpPr>
          <p:spPr>
            <a:xfrm flipH="1">
              <a:off x="3007360" y="3977702"/>
              <a:ext cx="501202" cy="7415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5" idx="4"/>
              <a:endCxn id="10" idx="0"/>
            </p:cNvCxnSpPr>
            <p:nvPr/>
          </p:nvCxnSpPr>
          <p:spPr>
            <a:xfrm>
              <a:off x="3982720" y="4064000"/>
              <a:ext cx="204470" cy="5283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4" idx="1"/>
              <a:endCxn id="5" idx="6"/>
            </p:cNvCxnSpPr>
            <p:nvPr/>
          </p:nvCxnSpPr>
          <p:spPr>
            <a:xfrm flipH="1" flipV="1">
              <a:off x="4653280" y="3769360"/>
              <a:ext cx="508000" cy="33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4" idx="2"/>
              <a:endCxn id="6" idx="0"/>
            </p:cNvCxnSpPr>
            <p:nvPr/>
          </p:nvCxnSpPr>
          <p:spPr>
            <a:xfrm>
              <a:off x="5791200" y="4409440"/>
              <a:ext cx="119380" cy="6196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4" idx="3"/>
              <a:endCxn id="7" idx="2"/>
            </p:cNvCxnSpPr>
            <p:nvPr/>
          </p:nvCxnSpPr>
          <p:spPr>
            <a:xfrm flipV="1">
              <a:off x="6421120" y="3728720"/>
              <a:ext cx="706120" cy="375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stCxn id="6" idx="2"/>
            </p:cNvCxnSpPr>
            <p:nvPr/>
          </p:nvCxnSpPr>
          <p:spPr>
            <a:xfrm flipH="1">
              <a:off x="5034280" y="5293201"/>
              <a:ext cx="165100" cy="690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6" idx="4"/>
              <a:endCxn id="12" idx="2"/>
            </p:cNvCxnSpPr>
            <p:nvPr/>
          </p:nvCxnSpPr>
          <p:spPr>
            <a:xfrm>
              <a:off x="5910580" y="5557361"/>
              <a:ext cx="185420" cy="286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>
              <a:stCxn id="7" idx="4"/>
              <a:endCxn id="15" idx="0"/>
            </p:cNvCxnSpPr>
            <p:nvPr/>
          </p:nvCxnSpPr>
          <p:spPr>
            <a:xfrm>
              <a:off x="7889240" y="3982720"/>
              <a:ext cx="454660" cy="4267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stCxn id="7" idx="6"/>
              <a:endCxn id="14" idx="2"/>
            </p:cNvCxnSpPr>
            <p:nvPr/>
          </p:nvCxnSpPr>
          <p:spPr>
            <a:xfrm>
              <a:off x="8651240" y="3728720"/>
              <a:ext cx="706120" cy="68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>
            <a:stCxn id="7" idx="7"/>
            <a:endCxn id="13" idx="1"/>
          </p:cNvCxnSpPr>
          <p:nvPr/>
        </p:nvCxnSpPr>
        <p:spPr>
          <a:xfrm flipV="1">
            <a:off x="8428055" y="3303787"/>
            <a:ext cx="901650" cy="245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16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«Корзина» идей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440" y="1690688"/>
            <a:ext cx="10515600" cy="4351338"/>
          </a:xfrm>
        </p:spPr>
        <p:txBody>
          <a:bodyPr/>
          <a:lstStyle/>
          <a:p>
            <a:r>
              <a:rPr lang="ru-RU" dirty="0" smtClean="0"/>
              <a:t>Этот прием на прямую связан с созданием кластеров.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344" y="2329240"/>
            <a:ext cx="6267231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7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2" y="297443"/>
            <a:ext cx="9257014" cy="7894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9933FF"/>
                </a:solidFill>
              </a:rPr>
              <a:t>Синквейн</a:t>
            </a:r>
            <a:r>
              <a:rPr lang="ru-RU" sz="4000" dirty="0" smtClean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499840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прием</a:t>
            </a:r>
            <a:r>
              <a:rPr lang="ru-RU" dirty="0"/>
              <a:t>, позволяющий в нескольких словах изложить учебный материал на определенную </a:t>
            </a:r>
            <a:r>
              <a:rPr lang="ru-RU" dirty="0" smtClean="0"/>
              <a:t>тему</a:t>
            </a:r>
          </a:p>
          <a:p>
            <a:pPr>
              <a:buFontTx/>
              <a:buChar char="-"/>
            </a:pPr>
            <a:r>
              <a:rPr lang="ru-RU" dirty="0"/>
              <a:t>Это специфическое стихотворение (без рифмы), состоящее из пяти строк, в которых обобщена информация по изученной теме). 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 err="1">
                <a:solidFill>
                  <a:srgbClr val="FF0000"/>
                </a:solidFill>
              </a:rPr>
              <a:t>House</a:t>
            </a:r>
            <a:r>
              <a:rPr lang="ru-RU" dirty="0"/>
              <a:t>                   тема (имя существительное). </a:t>
            </a:r>
          </a:p>
          <a:p>
            <a:pPr>
              <a:buFontTx/>
              <a:buChar char="-"/>
            </a:pPr>
            <a:r>
              <a:rPr lang="ru-RU" dirty="0" err="1">
                <a:solidFill>
                  <a:srgbClr val="FF0000"/>
                </a:solidFill>
              </a:rPr>
              <a:t>big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nice</a:t>
            </a:r>
            <a:r>
              <a:rPr lang="ru-RU" dirty="0"/>
              <a:t>                описание темы двумя словами (прилагательные) 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 err="1">
                <a:solidFill>
                  <a:srgbClr val="FF0000"/>
                </a:solidFill>
              </a:rPr>
              <a:t>live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sleep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play</a:t>
            </a:r>
            <a:r>
              <a:rPr lang="ru-RU" dirty="0"/>
              <a:t>     описание действия в рамках этой темы тремя словами (глаголы)</a:t>
            </a:r>
          </a:p>
          <a:p>
            <a:pPr>
              <a:buFontTx/>
              <a:buChar char="-"/>
            </a:pPr>
            <a:r>
              <a:rPr lang="ru-RU" dirty="0" err="1">
                <a:solidFill>
                  <a:srgbClr val="FF0000"/>
                </a:solidFill>
              </a:rPr>
              <a:t>like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to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invite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friends</a:t>
            </a:r>
            <a:r>
              <a:rPr lang="ru-RU" dirty="0"/>
              <a:t>           фраза из четырех слов, выражающая отношение к теме </a:t>
            </a:r>
          </a:p>
          <a:p>
            <a:pPr>
              <a:buFontTx/>
              <a:buChar char="-"/>
            </a:pPr>
            <a:r>
              <a:rPr lang="ru-RU" dirty="0" err="1">
                <a:solidFill>
                  <a:srgbClr val="FF0000"/>
                </a:solidFill>
              </a:rPr>
              <a:t>building</a:t>
            </a:r>
            <a:r>
              <a:rPr lang="ru-RU" dirty="0"/>
              <a:t>       одно слово, синоним темы  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Цель</a:t>
            </a:r>
            <a:r>
              <a:rPr lang="ru-RU" dirty="0"/>
              <a:t>: добиться более глубокого осмысления темы.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45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Таким образом, использование приёмов технологии развития критического мышления на уроках в начальной школе позволяет сделать работу более эффективной, интересной и </a:t>
            </a:r>
            <a:r>
              <a:rPr lang="ru-RU" dirty="0" smtClean="0"/>
              <a:t>творческой.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871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" y="1219200"/>
            <a:ext cx="11297920" cy="51003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Анисимова А.А. Использование игровой технологии как средства </a:t>
            </a:r>
            <a:r>
              <a:rPr lang="ru-RU" dirty="0" err="1"/>
              <a:t>билингвального</a:t>
            </a:r>
            <a:r>
              <a:rPr lang="ru-RU" dirty="0"/>
              <a:t> обучения // Муниципальное образование: инновации и эксперимент. – 2012. – № 3.</a:t>
            </a:r>
          </a:p>
          <a:p>
            <a:r>
              <a:rPr lang="ru-RU" dirty="0"/>
              <a:t>Дубровка А.М. Технология развития критического мышления учащихся на уроках химии как средство формирования навыков самообразования и повышения качества образования // Эксперимент и инновации в школе. – 2010. – № 3.</a:t>
            </a:r>
          </a:p>
          <a:p>
            <a:r>
              <a:rPr lang="ru-RU" dirty="0"/>
              <a:t>Истомин А.В. Инновационная педагогическая технология «Развитие критического мышления через чтение и письмо» // Эксперимент и инновации в школе. – 2009. – № 6.</a:t>
            </a:r>
          </a:p>
          <a:p>
            <a:r>
              <a:rPr lang="ru-RU" dirty="0"/>
              <a:t>Лаврищева М.Ю. Методическая разработка по формированию </a:t>
            </a:r>
            <a:r>
              <a:rPr lang="ru-RU" dirty="0" err="1"/>
              <a:t>звукопроизносительных</a:t>
            </a:r>
            <a:r>
              <a:rPr lang="ru-RU" dirty="0"/>
              <a:t> компетенций на начальном этапе обучения английскому языку // Эксперимент и инновации в школе. – 2012. – № 4</a:t>
            </a:r>
            <a:r>
              <a:rPr lang="ru-RU" dirty="0" smtClean="0"/>
              <a:t>.</a:t>
            </a:r>
          </a:p>
          <a:p>
            <a:r>
              <a:rPr lang="ru-RU" dirty="0"/>
              <a:t>Журнал: "Муниципальное </a:t>
            </a:r>
            <a:r>
              <a:rPr lang="ru-RU" dirty="0" err="1"/>
              <a:t>образование:инновации</a:t>
            </a:r>
            <a:r>
              <a:rPr lang="ru-RU" dirty="0"/>
              <a:t> и эксперимент" №</a:t>
            </a:r>
            <a:r>
              <a:rPr lang="ru-RU" dirty="0" smtClean="0"/>
              <a:t>3/2013, Раздел</a:t>
            </a:r>
            <a:r>
              <a:rPr lang="ru-RU" dirty="0"/>
              <a:t>: От теории к практике реализации ФГОС, стр. </a:t>
            </a:r>
            <a:r>
              <a:rPr lang="ru-RU" dirty="0" smtClean="0"/>
              <a:t>22-27Шихалеева </a:t>
            </a:r>
            <a:r>
              <a:rPr lang="ru-RU" dirty="0"/>
              <a:t>Элла </a:t>
            </a:r>
            <a:r>
              <a:rPr lang="ru-RU" dirty="0" smtClean="0"/>
              <a:t>Евгеньевна, учитель </a:t>
            </a:r>
            <a:r>
              <a:rPr lang="ru-RU" dirty="0"/>
              <a:t>английского </a:t>
            </a:r>
            <a:r>
              <a:rPr lang="ru-RU" dirty="0" smtClean="0"/>
              <a:t>языка МБОУ </a:t>
            </a:r>
            <a:r>
              <a:rPr lang="ru-RU" dirty="0"/>
              <a:t>СОШ </a:t>
            </a:r>
            <a:r>
              <a:rPr lang="ru-RU"/>
              <a:t>№ </a:t>
            </a:r>
            <a:r>
              <a:rPr lang="ru-RU" smtClean="0"/>
              <a:t>20г</a:t>
            </a:r>
            <a:r>
              <a:rPr lang="ru-RU" dirty="0"/>
              <a:t>. Екатеринбург</a:t>
            </a:r>
          </a:p>
        </p:txBody>
      </p:sp>
    </p:spTree>
    <p:extLst>
      <p:ext uri="{BB962C8B-B14F-4D97-AF65-F5344CB8AC3E}">
        <p14:creationId xmlns:p14="http://schemas.microsoft.com/office/powerpoint/2010/main" xmlns="" val="370979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7977" y="1492909"/>
            <a:ext cx="64389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00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758" y="1414732"/>
            <a:ext cx="10798833" cy="4563374"/>
          </a:xfrm>
        </p:spPr>
        <p:txBody>
          <a:bodyPr/>
          <a:lstStyle/>
          <a:p>
            <a:r>
              <a:rPr lang="ru-RU" dirty="0" smtClean="0"/>
              <a:t>Современные изменения и реалии современного мира , такие как:</a:t>
            </a:r>
          </a:p>
          <a:p>
            <a:pPr marL="0" indent="0">
              <a:buNone/>
            </a:pPr>
            <a:r>
              <a:rPr lang="ru-RU" dirty="0" smtClean="0"/>
              <a:t>- мировой рынок</a:t>
            </a:r>
          </a:p>
          <a:p>
            <a:pPr>
              <a:buFontTx/>
              <a:buChar char="-"/>
            </a:pPr>
            <a:r>
              <a:rPr lang="ru-RU" dirty="0" smtClean="0"/>
              <a:t>информационный бум</a:t>
            </a:r>
          </a:p>
          <a:p>
            <a:pPr>
              <a:buFontTx/>
              <a:buChar char="-"/>
            </a:pPr>
            <a:r>
              <a:rPr lang="ru-RU" dirty="0" smtClean="0"/>
              <a:t>экономический кризис, </a:t>
            </a:r>
          </a:p>
          <a:p>
            <a:pPr>
              <a:buFontTx/>
              <a:buChar char="-"/>
            </a:pPr>
            <a:r>
              <a:rPr lang="ru-RU" dirty="0" smtClean="0"/>
              <a:t>конкурентная борьба во всех областях,</a:t>
            </a:r>
          </a:p>
          <a:p>
            <a:pPr marL="0" indent="0">
              <a:buNone/>
            </a:pPr>
            <a:r>
              <a:rPr lang="ru-RU" dirty="0" smtClean="0"/>
              <a:t>вносят свои коррективы в жизненно важные процессы, диктуют свои требования, в том числе и в области системы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204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895" y="888520"/>
            <a:ext cx="5141342" cy="5014822"/>
          </a:xfrm>
        </p:spPr>
        <p:txBody>
          <a:bodyPr/>
          <a:lstStyle/>
          <a:p>
            <a:r>
              <a:rPr lang="ru-RU" dirty="0" smtClean="0"/>
              <a:t>Научить всему невозможно, вложить в головы детей важнейшие достижения различных наук – не в силах </a:t>
            </a:r>
            <a:r>
              <a:rPr lang="ru-RU" dirty="0" err="1" smtClean="0"/>
              <a:t>преподователей</a:t>
            </a:r>
            <a:r>
              <a:rPr lang="ru-RU" dirty="0" smtClean="0"/>
              <a:t>. Куда важнее </a:t>
            </a:r>
            <a:r>
              <a:rPr lang="ru-RU" dirty="0" err="1" smtClean="0"/>
              <a:t>дпть</a:t>
            </a:r>
            <a:r>
              <a:rPr lang="ru-RU" dirty="0" smtClean="0"/>
              <a:t> детям «не рыбу , а удочку», научить их добывать знания, развивать средствами обучения их </a:t>
            </a:r>
            <a:r>
              <a:rPr lang="ru-RU" dirty="0" err="1" smtClean="0"/>
              <a:t>интелектуальные</a:t>
            </a:r>
            <a:r>
              <a:rPr lang="ru-RU" dirty="0" smtClean="0"/>
              <a:t>, коммуникативные, творческие умения, формировать научное </a:t>
            </a:r>
            <a:r>
              <a:rPr lang="ru-RU" dirty="0" err="1" smtClean="0"/>
              <a:t>мировозрение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5209" y="595044"/>
            <a:ext cx="349940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52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84" y="1638849"/>
            <a:ext cx="6099746" cy="4195481"/>
          </a:xfrm>
        </p:spPr>
        <p:txBody>
          <a:bodyPr/>
          <a:lstStyle/>
          <a:p>
            <a:r>
              <a:rPr lang="ru-RU" dirty="0" smtClean="0"/>
              <a:t>Принципиальным отличием новых образовательных стандартов является их ориентация на развитие способности ребенка к саморазвитию и самосовершенствованию путем сознательного и активного присвоения нового социального опыта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151" y="1341620"/>
            <a:ext cx="4035902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317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изменением задач изменяется и характер преподавания дисциплин. Важнейшим становится вопрос как учить, а уже затем – чем учить?. Поэтому так актуальны сегодня современные образовательные технологии, которые направлены на организацию деятельности учащихся, и на развитие через эту деятельность умений, качеств, компетенций.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583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Традиционное обучение знаниям, умениям, навыкам, ориентированное на передачу, а не на самостоятельное освоение необходимых ученику знаний, постепенно вытесняется другими видами обучения, так как определяются иные требования к личности и процессу её развития в школе.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800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ФГОС. Портрет выпускника начальной школы: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любознательность, активность, заинтересованность;</a:t>
            </a:r>
          </a:p>
          <a:p>
            <a:pPr>
              <a:buFontTx/>
              <a:buChar char="-"/>
            </a:pPr>
            <a:r>
              <a:rPr lang="ru-RU" dirty="0" smtClean="0"/>
              <a:t>Владение основными умениями учиться, способность к организации собственной деятельности;</a:t>
            </a:r>
          </a:p>
          <a:p>
            <a:pPr>
              <a:buFontTx/>
              <a:buChar char="-"/>
            </a:pPr>
            <a:r>
              <a:rPr lang="ru-RU" dirty="0" smtClean="0"/>
              <a:t>Доброжелательность, умение слушать и слышать собеседника, обосновывать свою позицию, высказывать свое мнение.</a:t>
            </a:r>
          </a:p>
          <a:p>
            <a:pPr>
              <a:buFontTx/>
              <a:buChar char="-"/>
            </a:pPr>
            <a:r>
              <a:rPr lang="ru-RU" dirty="0" smtClean="0"/>
              <a:t>Готовность действовать самостоятельно и отвечать за свои поступки.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1920" y="1367058"/>
            <a:ext cx="1359526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25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31466" cy="28253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смену знание суммирующей ориентации в обучении приходит личностная и интелекторазвивающая, призванная преодолеть инертность традиционного обучения.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002" y="3398639"/>
            <a:ext cx="8946541" cy="2381060"/>
          </a:xfrm>
        </p:spPr>
        <p:txBody>
          <a:bodyPr/>
          <a:lstStyle/>
          <a:p>
            <a:r>
              <a:rPr lang="ru-RU" dirty="0" smtClean="0"/>
              <a:t>Этому служит и развивающее обучение, одной из составляющих которого в начальной школе является технология развития критического мышления. В рамках образовательной технологии развития критического мышления существует множество технологических приемов. Комбинируя эти приемы, учителя могут адаптировать урок к конкретному материалу и к уровню развития учащихся.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62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Технология развития критического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Критическое мышление – это способность ставить новые вопросы, вырабатывать разнообразные аргументы, принимать независимые продуманные решения.</a:t>
            </a:r>
          </a:p>
          <a:p>
            <a:r>
              <a:rPr lang="ru-RU" dirty="0" smtClean="0"/>
              <a:t>Цель технологии: обеспечить развитие критического мышления посредство интерактивного включения учащихся в образовательный процесс.</a:t>
            </a:r>
          </a:p>
          <a:p>
            <a:r>
              <a:rPr lang="ru-RU" dirty="0" smtClean="0"/>
              <a:t>Данная технология соответствует требованиям личностно-ориентированного подхода, так как :</a:t>
            </a:r>
          </a:p>
          <a:p>
            <a:pPr>
              <a:buFontTx/>
              <a:buChar char="-"/>
            </a:pPr>
            <a:r>
              <a:rPr lang="ru-RU" dirty="0" smtClean="0"/>
              <a:t>Ученик является активным субъектом учебной деятельности;</a:t>
            </a:r>
          </a:p>
          <a:p>
            <a:pPr>
              <a:buFontTx/>
              <a:buChar char="-"/>
            </a:pPr>
            <a:r>
              <a:rPr lang="ru-RU" dirty="0" smtClean="0"/>
              <a:t>Организуется индивидуальная работа по осмыслению заданного материала с опорой на личный опыт учеников;</a:t>
            </a:r>
          </a:p>
          <a:p>
            <a:pPr>
              <a:buFontTx/>
              <a:buChar char="-"/>
            </a:pPr>
            <a:r>
              <a:rPr lang="ru-RU" dirty="0" smtClean="0"/>
              <a:t>Технология ориентирована на развитие интеллектуальных умений, а не только на запоминание учебной информации.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5693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</TotalTime>
  <Words>944</Words>
  <Application>Microsoft Office PowerPoint</Application>
  <PresentationFormat>Произвольный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Ион</vt:lpstr>
      <vt:lpstr>Формирование Критического мышления на уроках английского языка в начальной школе</vt:lpstr>
      <vt:lpstr>Слайд 2</vt:lpstr>
      <vt:lpstr>Слайд 3</vt:lpstr>
      <vt:lpstr>Слайд 4</vt:lpstr>
      <vt:lpstr>Слайд 5</vt:lpstr>
      <vt:lpstr>Слайд 6</vt:lpstr>
      <vt:lpstr>ФГОС. Портрет выпускника начальной школы:</vt:lpstr>
      <vt:lpstr>На смену знание суммирующей ориентации в обучении приходит личностная и интелекторазвивающая, призванная преодолеть инертность традиционного обучения.</vt:lpstr>
      <vt:lpstr>Технология развития критического мышления</vt:lpstr>
      <vt:lpstr>Структура урока с использованием технологии развития критического мышления</vt:lpstr>
      <vt:lpstr>Слайд 11</vt:lpstr>
      <vt:lpstr>Приемы технологии формирования критического мышления в начальной школе</vt:lpstr>
      <vt:lpstr>Слайд 13</vt:lpstr>
      <vt:lpstr>«Корзина» идей</vt:lpstr>
      <vt:lpstr>Синквейн </vt:lpstr>
      <vt:lpstr>Слайд 16</vt:lpstr>
      <vt:lpstr>Список источников: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Критического мышления на уроках английского языка в начальной школе</dc:title>
  <dc:creator>Алиночка</dc:creator>
  <cp:lastModifiedBy>AGATA_2</cp:lastModifiedBy>
  <cp:revision>21</cp:revision>
  <dcterms:created xsi:type="dcterms:W3CDTF">2015-10-05T04:42:23Z</dcterms:created>
  <dcterms:modified xsi:type="dcterms:W3CDTF">2015-10-06T07:12:16Z</dcterms:modified>
</cp:coreProperties>
</file>