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3BBA56-DAEE-4D7F-8BB5-8F8CA4C0D01E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3D70D2-294C-4C48-96B8-511F06273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lchool.narod.ru/UD.htm" TargetMode="External"/><Relationship Id="rId3" Type="http://schemas.openxmlformats.org/officeDocument/2006/relationships/hyperlink" Target="http://www.uchportal.ru/publ/12-1-0-242" TargetMode="External"/><Relationship Id="rId7" Type="http://schemas.openxmlformats.org/officeDocument/2006/relationships/hyperlink" Target="http://ciot-anapa.ru/teachers/4-innovation/72-razv-univers-uch-dejstv.html" TargetMode="External"/><Relationship Id="rId2" Type="http://schemas.openxmlformats.org/officeDocument/2006/relationships/hyperlink" Target="http://eng.1september.ru/view_article.php?ID=2009019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ndr.com/ru/mail_link_tracker?hash=3NegUTDobl3O31FB815axvGyHmAsIdxsdlTWTwBkFJ1U" TargetMode="External"/><Relationship Id="rId5" Type="http://schemas.openxmlformats.org/officeDocument/2006/relationships/hyperlink" Target="http://revolution.allbest.ru/pedagogics/00187627_0.html" TargetMode="External"/><Relationship Id="rId4" Type="http://schemas.openxmlformats.org/officeDocument/2006/relationships/hyperlink" Target="http://teach-learn.narod.ru/howlear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085184"/>
            <a:ext cx="7274669" cy="1472799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© Минаева О.В.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Москва 2015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175351" cy="3024336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 на уроке иностранного языка.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01639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512511" cy="151216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420888"/>
            <a:ext cx="7344816" cy="4104456"/>
          </a:xfrm>
        </p:spPr>
        <p:txBody>
          <a:bodyPr/>
          <a:lstStyle/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Планирование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учебного сотрудничества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Постановка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вопросов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Разрешение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конфликтов</a:t>
            </a:r>
          </a:p>
          <a:p>
            <a:pPr marL="4572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Управление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поведением партнера по общению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2014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74221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7541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71600" y="1772816"/>
            <a:ext cx="7452320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учебные действия представляют собой целостную систему, в которой происхождение и развитие каждого вида учебного действия определяется его отношением с другими видами учебных действий и общей логикой возрастного развития.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Содержание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способы общения и коммуникации обусловливают развитие способности ребёнка к регуляции поведения и деятельности, познанию мира, определяют образ «Я» как систему представлений о себе, отношений к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943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492972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http://eng.1september.ru/view_article.php?ID=200901909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http://www.uchportal.ru/publ/12-1-0-242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http://teach-learn.narod.ru/howlearn.htm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5"/>
              </a:rPr>
              <a:t>http://revolution.allbest.ru/pedagogics/00187627_0.html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6"/>
              </a:rPr>
              <a:t>http://usndr.com/ru/mail_link_tracker?hash=3NegUTDobl3O31FB815axvGyHmAsIdxsdlTWTwBkFJ1U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http://ciot-anapa.ru/teachers/4-innovation/72-razv-univers-uch-dejstv.html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8"/>
              </a:rPr>
              <a:t>http://lchool.narod.ru/UD.htm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452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620688"/>
            <a:ext cx="7056784" cy="5400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проанализировать развитие и раскрыть содержание универсальных учебных действий на уроках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иностранного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Clr>
                <a:schemeClr val="accent5">
                  <a:lumMod val="50000"/>
                </a:schemeClr>
              </a:buClr>
              <a:buSzPct val="94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 и характеристику универсальных учебных действий;</a:t>
            </a:r>
          </a:p>
          <a:p>
            <a:pPr>
              <a:buClr>
                <a:schemeClr val="accent5">
                  <a:lumMod val="50000"/>
                </a:schemeClr>
              </a:buClr>
              <a:buSzPct val="94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Показать приемы формирования универсальных учебных действий;</a:t>
            </a:r>
          </a:p>
          <a:p>
            <a:pPr>
              <a:buClr>
                <a:schemeClr val="accent5">
                  <a:lumMod val="50000"/>
                </a:schemeClr>
              </a:buClr>
              <a:buSzPct val="94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Обеспечить развитие УУД как собственно психологической составляющей фундаментального ядра образования наряду с традиционным изложением предметного содержания конкретных дисциплин.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7101408" cy="5145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 marL="45720" indent="0">
              <a:buNone/>
            </a:pPr>
            <a:endParaRPr lang="ru-RU" sz="33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Необходимо 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ускоренно усовершенствовать образовательное пространство школы с целью общекультурного, личностного и познавательного развития детей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Необходимо воспитать  умение сотрудничать и работать в группе, быть толерантным к разнообразным мнениям, свободно, четко и понятно излагать свою точку зрения на проблему.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365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Универсальные учебные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348880"/>
            <a:ext cx="6544816" cy="4266808"/>
          </a:xfrm>
        </p:spPr>
        <p:txBody>
          <a:bodyPr>
            <a:normAutofit/>
          </a:bodyPr>
          <a:lstStyle/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Clr>
                <a:srgbClr val="86D1EC"/>
              </a:buClr>
              <a:buSzPct val="90000"/>
              <a:defRPr/>
            </a:pP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</a:t>
            </a:r>
          </a:p>
          <a:p>
            <a:pPr marL="342900" lvl="0" indent="-342900" fontAlgn="base">
              <a:lnSpc>
                <a:spcPct val="80000"/>
              </a:lnSpc>
              <a:spcAft>
                <a:spcPct val="0"/>
              </a:spcAft>
              <a:buClr>
                <a:srgbClr val="86D1EC"/>
              </a:buClr>
              <a:buSzPct val="90000"/>
              <a:buNone/>
              <a:defRPr/>
            </a:pPr>
            <a:endParaRPr lang="ru-RU" sz="26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Clr>
                <a:srgbClr val="86D1EC"/>
              </a:buClr>
              <a:buSzPct val="90000"/>
              <a:defRPr/>
            </a:pPr>
            <a:r>
              <a:rPr lang="ru-RU" sz="26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совокупность способов действия учащегося, обеспечивающих самостоятельное усвоение новых знаний, формирование умений, включая организацию этого процесса.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73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844824"/>
          </a:xfrm>
        </p:spPr>
        <p:txBody>
          <a:bodyPr/>
          <a:lstStyle/>
          <a:p>
            <a:pPr marL="0" indent="0" algn="l">
              <a:buNone/>
            </a:pP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b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универсальных учебных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204864"/>
            <a:ext cx="6840760" cy="410445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 достижения, контролировать и оценивать процесс и результаты деятельности;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гармоничного развития личности и ее самореализации на основе готовности к непрерывному образованию;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успешного усвоения знаний, умений и навыков, формирование картины мира и  компетентностей в любой предметной области.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896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Виды универсальных учебных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420888"/>
            <a:ext cx="6616824" cy="4050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Личностные;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Регулятивные;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Познавательные;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Коммуникативные.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56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4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Личностные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72808" cy="4338816"/>
          </a:xfrm>
        </p:spPr>
        <p:txBody>
          <a:bodyPr/>
          <a:lstStyle/>
          <a:p>
            <a:pPr lvl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Действия личностного самоопределения</a:t>
            </a:r>
          </a:p>
          <a:p>
            <a:pPr lvl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смыслообразования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Действия нравственно-эстетической ориентации</a:t>
            </a:r>
          </a:p>
          <a:p>
            <a:pPr lvl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Действия самооценки на основе критерия успешности учебной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259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Регулятивные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213992"/>
            <a:ext cx="8064896" cy="56440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ClrTx/>
              <a:buSz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Целеполагание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постановка учебной задачи на основе соотнесения того, что уже известно и усвоено учащимся, и того, что еще неизвестно; </a:t>
            </a:r>
          </a:p>
          <a:p>
            <a:pPr marL="0" indent="0">
              <a:lnSpc>
                <a:spcPct val="90000"/>
              </a:lnSpc>
              <a:buClrTx/>
              <a:buSz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Планирование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определение последовательности промежуточных целей с учетом конечного результата; составление плана и последовательности действий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lnSpc>
                <a:spcPct val="90000"/>
              </a:lnSpc>
              <a:buClrTx/>
              <a:buSz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Прогнозирование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предвосхищение результата и уровня усвоения, его временных характеристик;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ClrTx/>
              <a:buSz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Контроль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 marL="0" lvl="0" indent="0">
              <a:lnSpc>
                <a:spcPct val="80000"/>
              </a:lnSpc>
              <a:buClrTx/>
              <a:buSz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Коррекция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</a:p>
          <a:p>
            <a:pPr marL="0" lvl="0" indent="0">
              <a:lnSpc>
                <a:spcPct val="80000"/>
              </a:lnSpc>
              <a:buClrTx/>
              <a:buSzTx/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Оценка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выделение и осознание учащимся того что уже усвоено и что еще подлежит усвоению, осознание качества и уровня усвоения;  </a:t>
            </a:r>
          </a:p>
          <a:p>
            <a:pPr marL="0" lvl="0" indent="0">
              <a:lnSpc>
                <a:spcPct val="80000"/>
              </a:lnSpc>
              <a:buClrTx/>
              <a:buSzTx/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</a:t>
            </a:r>
            <a:r>
              <a:rPr lang="ru-RU" sz="2400" b="1" dirty="0" err="1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</a:t>
            </a: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аморегуляция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умение проявить настойчивость и усилие для достижения поставленной цели.</a:t>
            </a:r>
          </a:p>
          <a:p>
            <a:pPr marL="0" indent="0">
              <a:lnSpc>
                <a:spcPct val="90000"/>
              </a:lnSpc>
              <a:buClrTx/>
              <a:buSzTx/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265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Познавательные</a:t>
            </a:r>
            <a:r>
              <a:rPr lang="ru-RU" sz="4400" i="1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340768"/>
            <a:ext cx="727280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общеучебные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определение познавательной цели, информационный поиск, знаково-символические действия, структурирование знаний, рефлексия, контроль и оценка процесса и результатов деятельности;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логические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анализ, синтез, сравнение, классификация, установление причинно-следственных связей, выдвижение гипотез и их обоснование;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постановка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 решение проблем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– формулирование проблемы и самостоятельное создание способов решения  творческого и поискового характера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69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</TotalTime>
  <Words>503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Формирование универсальных учебных действий на уроке иностранного языка.</vt:lpstr>
      <vt:lpstr>Слайд 2</vt:lpstr>
      <vt:lpstr>Слайд 3</vt:lpstr>
      <vt:lpstr>Универсальные учебные действия</vt:lpstr>
      <vt:lpstr>Функции  универсальных учебных действий</vt:lpstr>
      <vt:lpstr>Виды универсальных учебных действий</vt:lpstr>
      <vt:lpstr>Личностные УУД</vt:lpstr>
      <vt:lpstr>Регулятивные УУД</vt:lpstr>
      <vt:lpstr>Познавательные УУД</vt:lpstr>
      <vt:lpstr>Коммуникативные УУД</vt:lpstr>
      <vt:lpstr>Слайд 11</vt:lpstr>
      <vt:lpstr>Вывод: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универсальных учебных действий на уроке иностранного языка.</dc:title>
  <dc:creator>ОЛЬГА</dc:creator>
  <cp:lastModifiedBy>AGATA_2</cp:lastModifiedBy>
  <cp:revision>12</cp:revision>
  <dcterms:created xsi:type="dcterms:W3CDTF">2013-03-19T14:45:03Z</dcterms:created>
  <dcterms:modified xsi:type="dcterms:W3CDTF">2015-10-07T17:09:44Z</dcterms:modified>
</cp:coreProperties>
</file>