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64" r:id="rId3"/>
    <p:sldId id="257" r:id="rId4"/>
    <p:sldId id="265" r:id="rId5"/>
    <p:sldId id="258" r:id="rId6"/>
    <p:sldId id="259" r:id="rId7"/>
    <p:sldId id="260" r:id="rId8"/>
    <p:sldId id="261" r:id="rId9"/>
    <p:sldId id="262" r:id="rId10"/>
    <p:sldId id="263"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P" initials="H"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84" y="280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9C9A0604-B6F3-47C3-8BFB-DED890FC2DF6}" type="datetimeFigureOut">
              <a:rPr lang="ru-RU" smtClean="0"/>
              <a:pPr/>
              <a:t>05.05.2012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C2B32C7F-60B2-4540-A88E-970992B8D0F4}"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C9A0604-B6F3-47C3-8BFB-DED890FC2DF6}" type="datetimeFigureOut">
              <a:rPr lang="ru-RU" smtClean="0"/>
              <a:pPr/>
              <a:t>05.05.2012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2B32C7F-60B2-4540-A88E-970992B8D0F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C9A0604-B6F3-47C3-8BFB-DED890FC2DF6}" type="datetimeFigureOut">
              <a:rPr lang="ru-RU" smtClean="0"/>
              <a:pPr/>
              <a:t>05.05.2012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2B32C7F-60B2-4540-A88E-970992B8D0F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C9A0604-B6F3-47C3-8BFB-DED890FC2DF6}" type="datetimeFigureOut">
              <a:rPr lang="ru-RU" smtClean="0"/>
              <a:pPr/>
              <a:t>05.05.2012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2B32C7F-60B2-4540-A88E-970992B8D0F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C9A0604-B6F3-47C3-8BFB-DED890FC2DF6}" type="datetimeFigureOut">
              <a:rPr lang="ru-RU" smtClean="0"/>
              <a:pPr/>
              <a:t>05.05.2012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C2B32C7F-60B2-4540-A88E-970992B8D0F4}"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C9A0604-B6F3-47C3-8BFB-DED890FC2DF6}" type="datetimeFigureOut">
              <a:rPr lang="ru-RU" smtClean="0"/>
              <a:pPr/>
              <a:t>05.05.2012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2B32C7F-60B2-4540-A88E-970992B8D0F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C9A0604-B6F3-47C3-8BFB-DED890FC2DF6}" type="datetimeFigureOut">
              <a:rPr lang="ru-RU" smtClean="0"/>
              <a:pPr/>
              <a:t>05.05.2012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2B32C7F-60B2-4540-A88E-970992B8D0F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C9A0604-B6F3-47C3-8BFB-DED890FC2DF6}" type="datetimeFigureOut">
              <a:rPr lang="ru-RU" smtClean="0"/>
              <a:pPr/>
              <a:t>05.05.2012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2B32C7F-60B2-4540-A88E-970992B8D0F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C9A0604-B6F3-47C3-8BFB-DED890FC2DF6}" type="datetimeFigureOut">
              <a:rPr lang="ru-RU" smtClean="0"/>
              <a:pPr/>
              <a:t>05.05.2012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2B32C7F-60B2-4540-A88E-970992B8D0F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C9A0604-B6F3-47C3-8BFB-DED890FC2DF6}" type="datetimeFigureOut">
              <a:rPr lang="ru-RU" smtClean="0"/>
              <a:pPr/>
              <a:t>05.05.2012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2B32C7F-60B2-4540-A88E-970992B8D0F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C9A0604-B6F3-47C3-8BFB-DED890FC2DF6}" type="datetimeFigureOut">
              <a:rPr lang="ru-RU" smtClean="0"/>
              <a:pPr/>
              <a:t>05.05.2012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2B32C7F-60B2-4540-A88E-970992B8D0F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C9A0604-B6F3-47C3-8BFB-DED890FC2DF6}" type="datetimeFigureOut">
              <a:rPr lang="ru-RU" smtClean="0"/>
              <a:pPr/>
              <a:t>05.05.2012</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2B32C7F-60B2-4540-A88E-970992B8D0F4}"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Battle_of_Berlin" TargetMode="External"/><Relationship Id="rId2" Type="http://schemas.openxmlformats.org/officeDocument/2006/relationships/hyperlink" Target="http://en.wikipedia.org/wiki/Normandy_landings" TargetMode="External"/><Relationship Id="rId1" Type="http://schemas.openxmlformats.org/officeDocument/2006/relationships/slideLayout" Target="../slideLayouts/slideLayout2.xml"/><Relationship Id="rId6" Type="http://schemas.openxmlformats.org/officeDocument/2006/relationships/hyperlink" Target="http://en.wikipedia.org/wiki/Japanese_Archipelago" TargetMode="External"/><Relationship Id="rId5" Type="http://schemas.openxmlformats.org/officeDocument/2006/relationships/hyperlink" Target="http://en.wikipedia.org/wiki/Victory_in_Europe_Day" TargetMode="External"/><Relationship Id="rId4" Type="http://schemas.openxmlformats.org/officeDocument/2006/relationships/hyperlink" Target="http://en.wikipedia.org/wiki/German_Instrument_of_Surrende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http://t0.gstatic.com/images?q=tbn:ANd9GcSR1Yy9PolxiZsUb7UomEkvn_fjBOXf7s1A-xWdTjUE1fT6sJncCQ"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Kingdom_of_Italy_(1861%E2%80%931946)" TargetMode="External"/><Relationship Id="rId3" Type="http://schemas.openxmlformats.org/officeDocument/2006/relationships/hyperlink" Target="http://en.wikipedia.org/wiki/Second_Battle_of_El_Alamein" TargetMode="External"/><Relationship Id="rId7" Type="http://schemas.openxmlformats.org/officeDocument/2006/relationships/hyperlink" Target="http://en.wikipedia.org/wiki/Allied_invasion_of_Sicily" TargetMode="External"/><Relationship Id="rId2" Type="http://schemas.openxmlformats.org/officeDocument/2006/relationships/hyperlink" Target="http://en.wikipedia.org/wiki/Eastern_Front_(World_War_II)" TargetMode="External"/><Relationship Id="rId1" Type="http://schemas.openxmlformats.org/officeDocument/2006/relationships/slideLayout" Target="../slideLayouts/slideLayout1.xml"/><Relationship Id="rId6" Type="http://schemas.openxmlformats.org/officeDocument/2006/relationships/hyperlink" Target="http://en.wikipedia.org/wiki/Eastern_Europe" TargetMode="External"/><Relationship Id="rId5" Type="http://schemas.openxmlformats.org/officeDocument/2006/relationships/hyperlink" Target="http://en.wikipedia.org/wiki/Battle_of_Kursk" TargetMode="External"/><Relationship Id="rId4" Type="http://schemas.openxmlformats.org/officeDocument/2006/relationships/hyperlink" Target="http://en.wikipedia.org/wiki/Battle_of_Stalingrad"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ki/Soviet_Un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Steven_Rosefielde" TargetMode="External"/><Relationship Id="rId2" Type="http://schemas.openxmlformats.org/officeDocument/2006/relationships/hyperlink" Target="http://en.wikipedia.org/wiki/World_War_II_casualties_of_the_Soviet_Un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60648"/>
            <a:ext cx="7918648" cy="1368153"/>
          </a:xfrm>
        </p:spPr>
        <p:txBody>
          <a:bodyPr>
            <a:normAutofit fontScale="90000"/>
          </a:bodyPr>
          <a:lstStyle/>
          <a:p>
            <a:r>
              <a:rPr lang="en-US" dirty="0" smtClean="0"/>
              <a:t>Six long and bloody years…</a:t>
            </a:r>
            <a:endParaRPr lang="ru-RU" dirty="0"/>
          </a:p>
        </p:txBody>
      </p:sp>
      <p:sp>
        <p:nvSpPr>
          <p:cNvPr id="3" name="Подзаголовок 2"/>
          <p:cNvSpPr>
            <a:spLocks noGrp="1"/>
          </p:cNvSpPr>
          <p:nvPr>
            <p:ph type="subTitle" idx="1"/>
          </p:nvPr>
        </p:nvSpPr>
        <p:spPr>
          <a:xfrm>
            <a:off x="539552" y="1844824"/>
            <a:ext cx="8064896" cy="4824536"/>
          </a:xfrm>
        </p:spPr>
        <p:txBody>
          <a:bodyPr>
            <a:noAutofit/>
          </a:bodyPr>
          <a:lstStyle/>
          <a:p>
            <a:pPr algn="just"/>
            <a:r>
              <a:rPr lang="en-US" sz="2400" dirty="0" smtClean="0"/>
              <a:t>In 1937 the first  conflict began in Asia as the Second Sino-Japanese War; the other began in Europe </a:t>
            </a:r>
            <a:r>
              <a:rPr lang="en-US" sz="2400" dirty="0" smtClean="0">
                <a:solidFill>
                  <a:srgbClr val="FFC000"/>
                </a:solidFill>
              </a:rPr>
              <a:t>on </a:t>
            </a:r>
            <a:r>
              <a:rPr lang="en-US" sz="2400" dirty="0">
                <a:solidFill>
                  <a:srgbClr val="FFC000"/>
                </a:solidFill>
              </a:rPr>
              <a:t>September 1st 1939, </a:t>
            </a:r>
            <a:r>
              <a:rPr lang="en-US" sz="2400" dirty="0" smtClean="0">
                <a:solidFill>
                  <a:srgbClr val="FFC000"/>
                </a:solidFill>
              </a:rPr>
              <a:t>Germany </a:t>
            </a:r>
            <a:r>
              <a:rPr lang="en-US" sz="2400" dirty="0">
                <a:solidFill>
                  <a:srgbClr val="FFC000"/>
                </a:solidFill>
              </a:rPr>
              <a:t>invaded Poland </a:t>
            </a:r>
            <a:r>
              <a:rPr lang="en-US" sz="2400" dirty="0"/>
              <a:t>without warning sparking the start of World War Two. </a:t>
            </a:r>
            <a:endParaRPr lang="ru-RU" sz="2400" dirty="0" smtClean="0"/>
          </a:p>
          <a:p>
            <a:pPr algn="just"/>
            <a:r>
              <a:rPr lang="en-US" sz="2400" dirty="0" smtClean="0">
                <a:solidFill>
                  <a:srgbClr val="FFC000"/>
                </a:solidFill>
              </a:rPr>
              <a:t>By </a:t>
            </a:r>
            <a:r>
              <a:rPr lang="en-US" sz="2400" dirty="0">
                <a:solidFill>
                  <a:srgbClr val="FFC000"/>
                </a:solidFill>
              </a:rPr>
              <a:t>the evening of September 3rd, Britain and France were at war</a:t>
            </a:r>
            <a:r>
              <a:rPr lang="en-US" sz="2400" dirty="0">
                <a:solidFill>
                  <a:srgbClr val="FF0000"/>
                </a:solidFill>
              </a:rPr>
              <a:t> </a:t>
            </a:r>
            <a:r>
              <a:rPr lang="en-US" sz="2400" dirty="0"/>
              <a:t>with Germany and </a:t>
            </a:r>
            <a:r>
              <a:rPr lang="en-US" sz="2400" dirty="0">
                <a:solidFill>
                  <a:srgbClr val="FFC000"/>
                </a:solidFill>
              </a:rPr>
              <a:t>within a week, Australia, New Zealand, Canada and South Africa had also joined the war. </a:t>
            </a:r>
            <a:r>
              <a:rPr lang="en-US" sz="2400" dirty="0">
                <a:solidFill>
                  <a:srgbClr val="FFFF00"/>
                </a:solidFill>
              </a:rPr>
              <a:t>Six</a:t>
            </a:r>
            <a:r>
              <a:rPr lang="en-US" sz="2400" dirty="0"/>
              <a:t> long and bloody years of total war</a:t>
            </a:r>
            <a:r>
              <a:rPr lang="en-US" sz="2400" dirty="0">
                <a:solidFill>
                  <a:srgbClr val="FFFF00"/>
                </a:solidFill>
              </a:rPr>
              <a:t>, fought over many thousand of square </a:t>
            </a:r>
            <a:r>
              <a:rPr lang="en-US" sz="2400" dirty="0" smtClean="0">
                <a:solidFill>
                  <a:srgbClr val="FFFF00"/>
                </a:solidFill>
              </a:rPr>
              <a:t>kilometers </a:t>
            </a:r>
            <a:r>
              <a:rPr lang="en-US" sz="2400" dirty="0"/>
              <a:t>followed. From the </a:t>
            </a:r>
            <a:r>
              <a:rPr lang="en-US" sz="2400" dirty="0" smtClean="0"/>
              <a:t>Hedgerows of </a:t>
            </a:r>
            <a:r>
              <a:rPr lang="en-US" sz="2400" dirty="0"/>
              <a:t>Normandy to the streets of Stalingrad, the icy mountains of Norway to the sweltering deserts of Libya, the insect infested jungles of Burma to the coral reefed islands of the </a:t>
            </a:r>
            <a:r>
              <a:rPr lang="en-US" sz="2400" dirty="0" smtClean="0"/>
              <a:t>pacific</a:t>
            </a:r>
            <a:endParaRPr lang="ru-RU"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GREAT VICTORY</a:t>
            </a:r>
            <a:endParaRPr lang="ru-RU" dirty="0"/>
          </a:p>
        </p:txBody>
      </p:sp>
      <p:sp>
        <p:nvSpPr>
          <p:cNvPr id="3" name="Содержимое 2"/>
          <p:cNvSpPr>
            <a:spLocks noGrp="1"/>
          </p:cNvSpPr>
          <p:nvPr>
            <p:ph idx="1"/>
          </p:nvPr>
        </p:nvSpPr>
        <p:spPr/>
        <p:txBody>
          <a:bodyPr>
            <a:normAutofit fontScale="92500" lnSpcReduction="10000"/>
          </a:bodyPr>
          <a:lstStyle/>
          <a:p>
            <a:r>
              <a:rPr lang="en-US" dirty="0" smtClean="0">
                <a:solidFill>
                  <a:srgbClr val="FFFF00"/>
                </a:solidFill>
              </a:rPr>
              <a:t>In 1944, the Western Allies </a:t>
            </a:r>
            <a:r>
              <a:rPr lang="en-US" u="sng" dirty="0" smtClean="0">
                <a:solidFill>
                  <a:srgbClr val="FFFF00"/>
                </a:solidFill>
                <a:hlinkClick r:id="rId2" tooltip="Normandy landings"/>
              </a:rPr>
              <a:t>invaded France</a:t>
            </a:r>
            <a:r>
              <a:rPr lang="en-US" dirty="0" smtClean="0">
                <a:solidFill>
                  <a:srgbClr val="FFFF00"/>
                </a:solidFill>
              </a:rPr>
              <a:t>, while the Soviet Union regained all of its territorial losses and invaded Germany and its allies. The war in Europe ended with the </a:t>
            </a:r>
            <a:r>
              <a:rPr lang="en-US" u="sng" dirty="0" smtClean="0">
                <a:solidFill>
                  <a:srgbClr val="FFFF00"/>
                </a:solidFill>
                <a:hlinkClick r:id="rId3" tooltip="Battle of Berlin"/>
              </a:rPr>
              <a:t>capture of Berlin</a:t>
            </a:r>
            <a:r>
              <a:rPr lang="en-US" dirty="0" smtClean="0">
                <a:solidFill>
                  <a:srgbClr val="FFFF00"/>
                </a:solidFill>
              </a:rPr>
              <a:t> by Soviet and Polish troops and the subsequent </a:t>
            </a:r>
            <a:r>
              <a:rPr lang="en-US" u="sng" dirty="0" smtClean="0">
                <a:solidFill>
                  <a:srgbClr val="FFFF00"/>
                </a:solidFill>
                <a:hlinkClick r:id="rId4" tooltip="German Instrument of Surrender"/>
              </a:rPr>
              <a:t>German unconditional surrender</a:t>
            </a:r>
            <a:r>
              <a:rPr lang="en-US" dirty="0" smtClean="0">
                <a:solidFill>
                  <a:srgbClr val="FFFF00"/>
                </a:solidFill>
              </a:rPr>
              <a:t> on </a:t>
            </a:r>
            <a:r>
              <a:rPr lang="en-US" u="sng" dirty="0" smtClean="0">
                <a:solidFill>
                  <a:srgbClr val="FFFF00"/>
                </a:solidFill>
                <a:hlinkClick r:id="rId5" tooltip="Victory in Europe Day"/>
              </a:rPr>
              <a:t>8 May 1945</a:t>
            </a:r>
            <a:r>
              <a:rPr lang="en-US" dirty="0" smtClean="0">
                <a:solidFill>
                  <a:srgbClr val="FFFF00"/>
                </a:solidFill>
              </a:rPr>
              <a:t>. During 1944 and 1945 the United States defeated the Japanese Navy and captured key west pacific islands, and the invasion of the </a:t>
            </a:r>
            <a:r>
              <a:rPr lang="en-US" u="sng" dirty="0" smtClean="0">
                <a:solidFill>
                  <a:srgbClr val="FFFF00"/>
                </a:solidFill>
                <a:hlinkClick r:id="rId6" tooltip="Japanese Archipelago"/>
              </a:rPr>
              <a:t>Japanese Archipelago</a:t>
            </a:r>
            <a:r>
              <a:rPr lang="en-US" dirty="0" smtClean="0">
                <a:solidFill>
                  <a:srgbClr val="FFFF00"/>
                </a:solidFill>
              </a:rPr>
              <a:t> ("Home Islands") became imminent. The war in Asia ended on 15 August 1945 when Japan agreed to surrender.</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t0.gstatic.com/images?q=tbn:ANd9GcSR1Yy9PolxiZsUb7UomEkvn_fjBOXf7s1A-xWdTjUE1fT6sJncCQ"/>
          <p:cNvPicPr>
            <a:picLocks noChangeAspect="1" noChangeArrowheads="1"/>
          </p:cNvPicPr>
          <p:nvPr/>
        </p:nvPicPr>
        <p:blipFill>
          <a:blip r:embed="rId2" r:link="rId3" cstate="print"/>
          <a:srcRect/>
          <a:stretch>
            <a:fillRect/>
          </a:stretch>
        </p:blipFill>
        <p:spPr bwMode="auto">
          <a:xfrm>
            <a:off x="0" y="0"/>
            <a:ext cx="10081120" cy="6858000"/>
          </a:xfrm>
          <a:prstGeom prst="rect">
            <a:avLst/>
          </a:prstGeom>
          <a:noFill/>
        </p:spPr>
      </p:pic>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Прямоугольник 4"/>
          <p:cNvSpPr/>
          <p:nvPr/>
        </p:nvSpPr>
        <p:spPr>
          <a:xfrm>
            <a:off x="0" y="1443841"/>
            <a:ext cx="9540552" cy="4401205"/>
          </a:xfrm>
          <a:prstGeom prst="rect">
            <a:avLst/>
          </a:prstGeom>
        </p:spPr>
        <p:txBody>
          <a:bodyPr wrap="square">
            <a:spAutoFit/>
          </a:bodyPr>
          <a:lstStyle/>
          <a:p>
            <a:r>
              <a:rPr lang="en-US" sz="2800" dirty="0" smtClean="0"/>
              <a:t>"The Red Army and Navy and the whole Soviet people must fight to the last drop of blood for our towns and villages...onward, to victory!"</a:t>
            </a:r>
            <a:br>
              <a:rPr lang="en-US" sz="2800" dirty="0" smtClean="0"/>
            </a:br>
            <a:r>
              <a:rPr lang="en-US" sz="2800" dirty="0" smtClean="0"/>
              <a:t>Josef Stalin - July 1941</a:t>
            </a:r>
          </a:p>
          <a:p>
            <a:endParaRPr lang="en-US" sz="2800" dirty="0" smtClean="0"/>
          </a:p>
          <a:p>
            <a:r>
              <a:rPr lang="en-US" sz="2800" dirty="0" smtClean="0"/>
              <a:t>"Oh merciful lord… crown our effort with victory… and give us faith in the inevitable power of light over darkness, of justice over evil and brutal force… Of the cross of Christ over the Fascist swastika… so be it, amen."</a:t>
            </a:r>
            <a:br>
              <a:rPr lang="en-US" sz="2800" dirty="0" smtClean="0"/>
            </a:br>
            <a:r>
              <a:rPr lang="en-US" sz="2800" dirty="0" smtClean="0"/>
              <a:t>Sergei - Archbishop of Moscow - 27th November 1941</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0"/>
            <a:ext cx="8352928" cy="2060848"/>
          </a:xfrm>
        </p:spPr>
        <p:txBody>
          <a:bodyPr>
            <a:normAutofit/>
          </a:bodyPr>
          <a:lstStyle/>
          <a:p>
            <a:r>
              <a:rPr lang="en-US" sz="4000" dirty="0" smtClean="0"/>
              <a:t>the European Axis</a:t>
            </a:r>
            <a:r>
              <a:rPr lang="ru-RU" sz="4000" dirty="0" smtClean="0"/>
              <a:t> </a:t>
            </a:r>
            <a:r>
              <a:rPr lang="en-US" sz="4000" dirty="0" smtClean="0"/>
              <a:t> at  the </a:t>
            </a:r>
            <a:r>
              <a:rPr lang="en-US" sz="4000" u="sng" dirty="0" smtClean="0">
                <a:hlinkClick r:id="rId2" tooltip="Eastern Front (World War II)"/>
              </a:rPr>
              <a:t>largest land theatre of war in history</a:t>
            </a:r>
            <a:endParaRPr lang="ru-RU" sz="4000" dirty="0"/>
          </a:p>
        </p:txBody>
      </p:sp>
      <p:sp>
        <p:nvSpPr>
          <p:cNvPr id="3" name="Подзаголовок 2"/>
          <p:cNvSpPr>
            <a:spLocks noGrp="1"/>
          </p:cNvSpPr>
          <p:nvPr>
            <p:ph type="subTitle" idx="1"/>
          </p:nvPr>
        </p:nvSpPr>
        <p:spPr>
          <a:xfrm>
            <a:off x="251520" y="2132856"/>
            <a:ext cx="8496944" cy="4392488"/>
          </a:xfrm>
          <a:ln>
            <a:solidFill>
              <a:schemeClr val="tx1"/>
            </a:solidFill>
          </a:ln>
        </p:spPr>
        <p:txBody>
          <a:bodyPr>
            <a:noAutofit/>
          </a:bodyPr>
          <a:lstStyle/>
          <a:p>
            <a:pPr algn="just"/>
            <a:r>
              <a:rPr lang="en-US" sz="3200" dirty="0" smtClean="0">
                <a:solidFill>
                  <a:srgbClr val="FFFF00"/>
                </a:solidFill>
              </a:rPr>
              <a:t>The Axis advance was stopped in 1942, after Japan lost a series of naval battles and European Axis troops were defeated in </a:t>
            </a:r>
            <a:r>
              <a:rPr lang="en-US" sz="3200" u="sng" dirty="0" smtClean="0">
                <a:solidFill>
                  <a:srgbClr val="FFFF00"/>
                </a:solidFill>
                <a:hlinkClick r:id="rId3" tooltip="Second Battle of El Alamein"/>
              </a:rPr>
              <a:t>North Africa</a:t>
            </a:r>
            <a:r>
              <a:rPr lang="en-US" sz="3200" dirty="0" smtClean="0">
                <a:solidFill>
                  <a:srgbClr val="FFFF00"/>
                </a:solidFill>
              </a:rPr>
              <a:t> and, decisively, at </a:t>
            </a:r>
            <a:r>
              <a:rPr lang="en-US" sz="3200" u="sng" dirty="0" smtClean="0">
                <a:solidFill>
                  <a:srgbClr val="FFFF00"/>
                </a:solidFill>
                <a:hlinkClick r:id="rId4" tooltip="Battle of Stalingrad"/>
              </a:rPr>
              <a:t>Stalingrad</a:t>
            </a:r>
            <a:r>
              <a:rPr lang="en-US" sz="3200" dirty="0" smtClean="0">
                <a:solidFill>
                  <a:srgbClr val="FFFF00"/>
                </a:solidFill>
              </a:rPr>
              <a:t>. In 1943, with a series of  </a:t>
            </a:r>
            <a:r>
              <a:rPr lang="en-US" sz="3200" u="sng" dirty="0" smtClean="0">
                <a:solidFill>
                  <a:srgbClr val="FFFF00"/>
                </a:solidFill>
                <a:hlinkClick r:id="rId5" tooltip="Battle of Kursk"/>
              </a:rPr>
              <a:t>German defeats</a:t>
            </a:r>
            <a:r>
              <a:rPr lang="en-US" sz="3200" dirty="0" smtClean="0">
                <a:solidFill>
                  <a:srgbClr val="FFFF00"/>
                </a:solidFill>
              </a:rPr>
              <a:t> in </a:t>
            </a:r>
            <a:r>
              <a:rPr lang="en-US" sz="3200" u="sng" dirty="0" smtClean="0">
                <a:solidFill>
                  <a:srgbClr val="FFFF00"/>
                </a:solidFill>
                <a:hlinkClick r:id="rId6" tooltip="Eastern Europe"/>
              </a:rPr>
              <a:t>Eastern Europe</a:t>
            </a:r>
            <a:r>
              <a:rPr lang="en-US" sz="3200" dirty="0" smtClean="0">
                <a:solidFill>
                  <a:srgbClr val="FFFF00"/>
                </a:solidFill>
              </a:rPr>
              <a:t>, the </a:t>
            </a:r>
            <a:r>
              <a:rPr lang="en-US" sz="3200" u="sng" dirty="0" smtClean="0">
                <a:solidFill>
                  <a:srgbClr val="FFFF00"/>
                </a:solidFill>
                <a:hlinkClick r:id="rId7" tooltip="Allied invasion of Sicily"/>
              </a:rPr>
              <a:t>Allied invasion</a:t>
            </a:r>
            <a:r>
              <a:rPr lang="en-US" sz="3200" dirty="0" smtClean="0">
                <a:solidFill>
                  <a:srgbClr val="FFFF00"/>
                </a:solidFill>
              </a:rPr>
              <a:t> of </a:t>
            </a:r>
            <a:r>
              <a:rPr lang="en-US" sz="3200" u="sng" dirty="0" smtClean="0">
                <a:solidFill>
                  <a:srgbClr val="FFFF00"/>
                </a:solidFill>
                <a:hlinkClick r:id="rId8" tooltip="Kingdom of Italy (1861–1946)"/>
              </a:rPr>
              <a:t>Fascist Italy</a:t>
            </a:r>
            <a:r>
              <a:rPr lang="en-US" sz="3200" dirty="0" smtClean="0">
                <a:solidFill>
                  <a:srgbClr val="FFFF00"/>
                </a:solidFill>
              </a:rPr>
              <a:t>, and American victories in the Pacific, the Axis lost the initiative and undertook strategic retreat on all fronts</a:t>
            </a:r>
            <a:r>
              <a:rPr lang="en-US" sz="2000" dirty="0" smtClean="0">
                <a:solidFill>
                  <a:srgbClr val="FFFF00"/>
                </a:solidFill>
              </a:rPr>
              <a:t>. </a:t>
            </a:r>
            <a:endParaRPr lang="ru-RU" sz="20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5" name="Picture 7"/>
          <p:cNvPicPr>
            <a:picLocks noChangeAspect="1" noChangeArrowheads="1"/>
          </p:cNvPicPr>
          <p:nvPr/>
        </p:nvPicPr>
        <p:blipFill>
          <a:blip r:embed="rId2" cstate="print"/>
          <a:srcRect l="-75591"/>
          <a:stretch>
            <a:fillRect/>
          </a:stretch>
        </p:blipFill>
        <p:spPr bwMode="auto">
          <a:xfrm>
            <a:off x="-6913784" y="0"/>
            <a:ext cx="16057784" cy="6858000"/>
          </a:xfrm>
          <a:prstGeom prst="rect">
            <a:avLst/>
          </a:prstGeom>
          <a:noFill/>
          <a:ln w="9525">
            <a:noFill/>
            <a:miter lim="800000"/>
            <a:headEnd/>
            <a:tailEnd/>
          </a:ln>
        </p:spPr>
      </p:pic>
      <p:sp>
        <p:nvSpPr>
          <p:cNvPr id="9" name="Прямоугольник 8"/>
          <p:cNvSpPr/>
          <p:nvPr/>
        </p:nvSpPr>
        <p:spPr>
          <a:xfrm>
            <a:off x="0" y="-171400"/>
            <a:ext cx="9144000" cy="6740307"/>
          </a:xfrm>
          <a:prstGeom prst="rect">
            <a:avLst/>
          </a:prstGeom>
        </p:spPr>
        <p:txBody>
          <a:bodyPr wrap="square">
            <a:spAutoFit/>
          </a:bodyPr>
          <a:lstStyle/>
          <a:p>
            <a:endParaRPr lang="en-US" sz="2400" dirty="0" smtClean="0">
              <a:solidFill>
                <a:srgbClr val="00B050"/>
              </a:solidFill>
            </a:endParaRPr>
          </a:p>
          <a:p>
            <a:r>
              <a:rPr lang="en-US" sz="2400" dirty="0" smtClean="0">
                <a:solidFill>
                  <a:srgbClr val="00B050"/>
                </a:solidFill>
              </a:rPr>
              <a:t> "National Socialist Germany wants peace because of its fundamental convictions. And it wants peace also owing to the realization of the simple primitive fact that no war would be likely essentially to alter the distress in Europe... The principal effect of every war is to destroy the flower of the nation... Germany needs peace and desires peace!" </a:t>
            </a:r>
          </a:p>
          <a:p>
            <a:r>
              <a:rPr lang="en-US" sz="2400" dirty="0" smtClean="0">
                <a:solidFill>
                  <a:srgbClr val="FFFF00"/>
                </a:solidFill>
              </a:rPr>
              <a:t>Adolf Hitler </a:t>
            </a:r>
            <a:r>
              <a:rPr lang="en-US" sz="2400" dirty="0" smtClean="0">
                <a:solidFill>
                  <a:srgbClr val="00B050"/>
                </a:solidFill>
              </a:rPr>
              <a:t>- 21st May </a:t>
            </a:r>
            <a:r>
              <a:rPr lang="en-US" sz="2400" dirty="0" smtClean="0">
                <a:solidFill>
                  <a:srgbClr val="FFFF00"/>
                </a:solidFill>
              </a:rPr>
              <a:t>1935</a:t>
            </a:r>
          </a:p>
          <a:p>
            <a:r>
              <a:rPr lang="en-US" sz="2400" dirty="0" smtClean="0">
                <a:solidFill>
                  <a:srgbClr val="00B050"/>
                </a:solidFill>
              </a:rPr>
              <a:t> "Defend Paris to the last, destroy all bridges over the Seine and devastate the city."</a:t>
            </a:r>
          </a:p>
          <a:p>
            <a:r>
              <a:rPr lang="en-US" sz="2400" dirty="0" smtClean="0">
                <a:solidFill>
                  <a:srgbClr val="FFFF00"/>
                </a:solidFill>
              </a:rPr>
              <a:t>Adolf Hitler </a:t>
            </a:r>
            <a:r>
              <a:rPr lang="en-US" sz="2400" dirty="0" smtClean="0">
                <a:solidFill>
                  <a:srgbClr val="00B050"/>
                </a:solidFill>
              </a:rPr>
              <a:t>- August </a:t>
            </a:r>
            <a:r>
              <a:rPr lang="en-US" sz="2400" dirty="0" smtClean="0">
                <a:solidFill>
                  <a:srgbClr val="FFFF00"/>
                </a:solidFill>
              </a:rPr>
              <a:t>1944</a:t>
            </a:r>
          </a:p>
          <a:p>
            <a:r>
              <a:rPr lang="en-US" sz="2400" dirty="0" smtClean="0">
                <a:solidFill>
                  <a:srgbClr val="00B050"/>
                </a:solidFill>
              </a:rPr>
              <a:t> "We shall solve this problem, and afterwards Warsaw as the Capital and the pool of intelligentsia of that nation will be destroyed."</a:t>
            </a:r>
          </a:p>
          <a:p>
            <a:r>
              <a:rPr lang="en-US" sz="2400" dirty="0" smtClean="0">
                <a:solidFill>
                  <a:srgbClr val="FFFF00"/>
                </a:solidFill>
              </a:rPr>
              <a:t>Heinrich Himmler </a:t>
            </a:r>
            <a:r>
              <a:rPr lang="en-US" sz="2400" dirty="0" smtClean="0">
                <a:solidFill>
                  <a:srgbClr val="00B050"/>
                </a:solidFill>
              </a:rPr>
              <a:t>- August </a:t>
            </a:r>
            <a:r>
              <a:rPr lang="en-US" sz="2400" dirty="0" smtClean="0">
                <a:solidFill>
                  <a:srgbClr val="FFFF00"/>
                </a:solidFill>
              </a:rPr>
              <a:t>1944</a:t>
            </a:r>
          </a:p>
          <a:p>
            <a:r>
              <a:rPr lang="en-US" sz="2400" dirty="0" smtClean="0">
                <a:solidFill>
                  <a:srgbClr val="00B050"/>
                </a:solidFill>
              </a:rPr>
              <a:t> "In all my years as a soldier, I have never seen me fight so hard."</a:t>
            </a:r>
          </a:p>
          <a:p>
            <a:r>
              <a:rPr lang="en-US" sz="2400" dirty="0" smtClean="0">
                <a:solidFill>
                  <a:srgbClr val="FFFF00"/>
                </a:solidFill>
              </a:rPr>
              <a:t>Lieutenant General Wilhelm </a:t>
            </a:r>
            <a:r>
              <a:rPr lang="en-US" sz="2400" dirty="0" err="1" smtClean="0">
                <a:solidFill>
                  <a:srgbClr val="FFFF00"/>
                </a:solidFill>
              </a:rPr>
              <a:t>Bittrich</a:t>
            </a:r>
            <a:r>
              <a:rPr lang="en-US" sz="2400" dirty="0" smtClean="0">
                <a:solidFill>
                  <a:srgbClr val="FFFF00"/>
                </a:solidFill>
              </a:rPr>
              <a:t> </a:t>
            </a:r>
            <a:r>
              <a:rPr lang="en-US" sz="2400" dirty="0" smtClean="0">
                <a:solidFill>
                  <a:srgbClr val="00B050"/>
                </a:solidFill>
              </a:rPr>
              <a:t>- Commander of II SS Panzer </a:t>
            </a:r>
            <a:r>
              <a:rPr lang="en-US" sz="2400" dirty="0" err="1" smtClean="0">
                <a:solidFill>
                  <a:srgbClr val="00B050"/>
                </a:solidFill>
              </a:rPr>
              <a:t>Korps</a:t>
            </a:r>
            <a:r>
              <a:rPr lang="en-US" sz="2400" dirty="0" smtClean="0">
                <a:solidFill>
                  <a:srgbClr val="00B050"/>
                </a:solidFill>
              </a:rPr>
              <a:t> - - September 1944</a:t>
            </a:r>
            <a:endParaRPr lang="en-US" sz="2400" dirty="0">
              <a:solidFill>
                <a:srgbClr val="00B05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052736"/>
          </a:xfrm>
        </p:spPr>
        <p:txBody>
          <a:bodyPr>
            <a:normAutofit fontScale="90000"/>
          </a:bodyPr>
          <a:lstStyle/>
          <a:p>
            <a:r>
              <a:rPr lang="en-US" dirty="0" smtClean="0"/>
              <a:t>World War II </a:t>
            </a:r>
            <a:r>
              <a:rPr lang="en-US" b="1" dirty="0" smtClean="0"/>
              <a:t>killed</a:t>
            </a:r>
            <a:r>
              <a:rPr lang="ru-RU" b="1" dirty="0" smtClean="0"/>
              <a:t>…</a:t>
            </a:r>
            <a:r>
              <a:rPr lang="en-US" b="1" dirty="0" smtClean="0"/>
              <a:t> involved</a:t>
            </a:r>
            <a:r>
              <a:rPr lang="ru-RU" b="1" dirty="0" smtClean="0"/>
              <a:t>…</a:t>
            </a:r>
            <a:r>
              <a:rPr lang="en-US" b="1" dirty="0" smtClean="0"/>
              <a:t> cost</a:t>
            </a:r>
            <a:endParaRPr lang="ru-RU" b="1" dirty="0"/>
          </a:p>
        </p:txBody>
      </p:sp>
      <p:sp>
        <p:nvSpPr>
          <p:cNvPr id="3" name="Содержимое 2"/>
          <p:cNvSpPr>
            <a:spLocks noGrp="1"/>
          </p:cNvSpPr>
          <p:nvPr>
            <p:ph idx="1"/>
          </p:nvPr>
        </p:nvSpPr>
        <p:spPr>
          <a:xfrm>
            <a:off x="251520" y="1124744"/>
            <a:ext cx="8568952" cy="5184616"/>
          </a:xfrm>
        </p:spPr>
        <p:txBody>
          <a:bodyPr>
            <a:noAutofit/>
          </a:bodyPr>
          <a:lstStyle/>
          <a:p>
            <a:pPr algn="just"/>
            <a:r>
              <a:rPr lang="en-US" sz="1800" dirty="0" smtClean="0"/>
              <a:t>This global conflict split the majority of the world's nations into two opposing military alliances: the Allies and the Axis powers .</a:t>
            </a:r>
            <a:r>
              <a:rPr lang="en-US" sz="1800" dirty="0" smtClean="0">
                <a:solidFill>
                  <a:srgbClr val="FF0000"/>
                </a:solidFill>
              </a:rPr>
              <a:t>61 countries </a:t>
            </a:r>
            <a:r>
              <a:rPr lang="en-US" sz="1800" dirty="0" smtClean="0"/>
              <a:t>took part in the war. It involved the mobilization of over 100 million military personnel, making it the most widespread war in history, and placed the participants in a state of "total war", erasing the distinction between civil and military resources. This resulted in the complete activation of a nation's economic, industrial, and scientific capabilities for the purposes of the war effort. . </a:t>
            </a:r>
            <a:r>
              <a:rPr lang="en-US" sz="1800" dirty="0" smtClean="0">
                <a:solidFill>
                  <a:srgbClr val="FF0000"/>
                </a:solidFill>
              </a:rPr>
              <a:t>World War 2 involved every major world power in </a:t>
            </a:r>
            <a:r>
              <a:rPr lang="ru-RU" sz="1800" dirty="0" smtClean="0">
                <a:solidFill>
                  <a:srgbClr val="FF0000"/>
                </a:solidFill>
              </a:rPr>
              <a:t>.</a:t>
            </a:r>
          </a:p>
          <a:p>
            <a:pPr algn="just"/>
            <a:r>
              <a:rPr lang="en-US" sz="1800" dirty="0" smtClean="0"/>
              <a:t> In terms of losses in human lives and material resources, World War II was undeniably the most destructive military conflict to date</a:t>
            </a:r>
          </a:p>
          <a:p>
            <a:pPr algn="just"/>
            <a:r>
              <a:rPr lang="en-US" sz="1800" dirty="0" smtClean="0">
                <a:solidFill>
                  <a:srgbClr val="FF0000"/>
                </a:solidFill>
              </a:rPr>
              <a:t> Over 60 million people, the majority of them civilians</a:t>
            </a:r>
            <a:r>
              <a:rPr lang="en-US" sz="1800" dirty="0" smtClean="0"/>
              <a:t>, were killed, making it the deadliest conflict in human history. </a:t>
            </a:r>
            <a:endParaRPr lang="ru-RU" sz="1800" dirty="0" smtClean="0"/>
          </a:p>
          <a:p>
            <a:pPr algn="just"/>
            <a:r>
              <a:rPr lang="en-US" sz="1800" dirty="0" smtClean="0"/>
              <a:t>The </a:t>
            </a:r>
            <a:r>
              <a:rPr lang="en-US" sz="1800" dirty="0" smtClean="0">
                <a:solidFill>
                  <a:srgbClr val="FF0000"/>
                </a:solidFill>
              </a:rPr>
              <a:t>financial cost of </a:t>
            </a:r>
            <a:r>
              <a:rPr lang="en-US" sz="1800" dirty="0" smtClean="0"/>
              <a:t>the war is estimated at about </a:t>
            </a:r>
            <a:r>
              <a:rPr lang="en-US" sz="1800" dirty="0" smtClean="0">
                <a:solidFill>
                  <a:srgbClr val="FF0000"/>
                </a:solidFill>
              </a:rPr>
              <a:t>a trillion 1944 U.S. dollars </a:t>
            </a:r>
            <a:r>
              <a:rPr lang="en-US" sz="1800" dirty="0" smtClean="0"/>
              <a:t>worldwide, making it the most costly war in capital as well as lives.</a:t>
            </a:r>
          </a:p>
          <a:p>
            <a:pPr algn="just"/>
            <a:r>
              <a:rPr lang="en-US" sz="1800" dirty="0" smtClean="0"/>
              <a:t>World War II killed more people, involved more nations, and cost more money than any other war in history</a:t>
            </a:r>
          </a:p>
          <a:p>
            <a:pPr algn="just"/>
            <a:r>
              <a:rPr lang="en-US" sz="1800" dirty="0" smtClean="0">
                <a:solidFill>
                  <a:srgbClr val="FF0000"/>
                </a:solidFill>
              </a:rPr>
              <a:t>most of Europe and large parts of Asia </a:t>
            </a:r>
            <a:r>
              <a:rPr lang="en-US" sz="1800" dirty="0" smtClean="0"/>
              <a:t>lay </a:t>
            </a:r>
            <a:r>
              <a:rPr lang="en-US" sz="1800" dirty="0" smtClean="0">
                <a:solidFill>
                  <a:srgbClr val="FF0000"/>
                </a:solidFill>
              </a:rPr>
              <a:t>in ruins</a:t>
            </a:r>
            <a:r>
              <a:rPr lang="en-US" sz="1800" dirty="0" smtClean="0"/>
              <a:t>..</a:t>
            </a:r>
            <a:endParaRPr lang="ru-RU" sz="1800" dirty="0" smtClean="0"/>
          </a:p>
          <a:p>
            <a:pPr algn="just"/>
            <a:endParaRPr lang="ru-RU"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World War II cost the </a:t>
            </a:r>
            <a:r>
              <a:rPr lang="en-US" dirty="0" smtClean="0">
                <a:solidFill>
                  <a:srgbClr val="FF0000"/>
                </a:solidFill>
              </a:rPr>
              <a:t>United States</a:t>
            </a:r>
            <a:endParaRPr lang="ru-RU" dirty="0">
              <a:solidFill>
                <a:srgbClr val="FF0000"/>
              </a:solidFill>
            </a:endParaRPr>
          </a:p>
        </p:txBody>
      </p:sp>
      <p:sp>
        <p:nvSpPr>
          <p:cNvPr id="3" name="Содержимое 2"/>
          <p:cNvSpPr>
            <a:spLocks noGrp="1"/>
          </p:cNvSpPr>
          <p:nvPr>
            <p:ph idx="1"/>
          </p:nvPr>
        </p:nvSpPr>
        <p:spPr/>
        <p:txBody>
          <a:bodyPr>
            <a:normAutofit/>
          </a:bodyPr>
          <a:lstStyle/>
          <a:p>
            <a:r>
              <a:rPr lang="en-US" dirty="0" smtClean="0"/>
              <a:t>World War II cost the United States </a:t>
            </a:r>
            <a:r>
              <a:rPr lang="en-US" dirty="0" smtClean="0">
                <a:solidFill>
                  <a:srgbClr val="FF0000"/>
                </a:solidFill>
              </a:rPr>
              <a:t>a million </a:t>
            </a:r>
            <a:r>
              <a:rPr lang="en-US" dirty="0" err="1" smtClean="0">
                <a:solidFill>
                  <a:srgbClr val="FF0000"/>
                </a:solidFill>
              </a:rPr>
              <a:t>casualities</a:t>
            </a:r>
            <a:r>
              <a:rPr lang="en-US" dirty="0" smtClean="0"/>
              <a:t> and nearly </a:t>
            </a:r>
            <a:r>
              <a:rPr lang="en-US" dirty="0" smtClean="0">
                <a:solidFill>
                  <a:srgbClr val="FF0000"/>
                </a:solidFill>
              </a:rPr>
              <a:t>400,000 deaths</a:t>
            </a:r>
            <a:r>
              <a:rPr lang="en-US" dirty="0" smtClean="0"/>
              <a:t>. In both domestic and foreign affairs, its </a:t>
            </a:r>
            <a:r>
              <a:rPr lang="en-US" dirty="0" smtClean="0">
                <a:solidFill>
                  <a:srgbClr val="FF0000"/>
                </a:solidFill>
              </a:rPr>
              <a:t>consequences</a:t>
            </a:r>
            <a:r>
              <a:rPr lang="en-US" dirty="0" smtClean="0"/>
              <a:t> were far-reaching. </a:t>
            </a:r>
            <a:r>
              <a:rPr lang="en-US" dirty="0" smtClean="0">
                <a:solidFill>
                  <a:srgbClr val="FF0000"/>
                </a:solidFill>
              </a:rPr>
              <a:t>It ended the Depression,</a:t>
            </a:r>
            <a:r>
              <a:rPr lang="en-US" dirty="0" smtClean="0"/>
              <a:t> brought millions of married women into the workforce, initiated sweeping changes in the lives of the nation's minority groups, and </a:t>
            </a:r>
            <a:r>
              <a:rPr lang="en-US" dirty="0" smtClean="0">
                <a:solidFill>
                  <a:srgbClr val="FF0000"/>
                </a:solidFill>
              </a:rPr>
              <a:t>dramatically expanded government's presence in American life.</a:t>
            </a:r>
            <a:endParaRPr lang="ru-RU" dirty="0" smtClean="0">
              <a:solidFill>
                <a:srgbClr val="FF0000"/>
              </a:solidFill>
            </a:endParaRP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World War II cost </a:t>
            </a:r>
            <a:r>
              <a:rPr lang="en-US" b="1" dirty="0" smtClean="0"/>
              <a:t>the </a:t>
            </a:r>
            <a:r>
              <a:rPr lang="en-US" b="1" u="sng" dirty="0" smtClean="0">
                <a:hlinkClick r:id="rId2" tooltip="Soviet Union"/>
              </a:rPr>
              <a:t>Soviet Union</a:t>
            </a:r>
            <a:endParaRPr lang="ru-RU" dirty="0"/>
          </a:p>
        </p:txBody>
      </p:sp>
      <p:sp>
        <p:nvSpPr>
          <p:cNvPr id="3" name="Содержимое 2"/>
          <p:cNvSpPr>
            <a:spLocks noGrp="1"/>
          </p:cNvSpPr>
          <p:nvPr>
            <p:ph idx="1"/>
          </p:nvPr>
        </p:nvSpPr>
        <p:spPr/>
        <p:txBody>
          <a:bodyPr/>
          <a:lstStyle/>
          <a:p>
            <a:r>
              <a:rPr lang="en-US" b="1" dirty="0" smtClean="0"/>
              <a:t>World War II casualties of the </a:t>
            </a:r>
            <a:r>
              <a:rPr lang="en-US" b="1" u="sng" dirty="0" smtClean="0">
                <a:hlinkClick r:id="rId2" tooltip="Soviet Union"/>
              </a:rPr>
              <a:t>Soviet Union</a:t>
            </a:r>
            <a:r>
              <a:rPr lang="en-US" dirty="0" smtClean="0"/>
              <a:t> from all related causes are commonly </a:t>
            </a:r>
            <a:r>
              <a:rPr lang="en-US" dirty="0" smtClean="0">
                <a:solidFill>
                  <a:srgbClr val="FF0000"/>
                </a:solidFill>
              </a:rPr>
              <a:t>estimated in excess of 20,000,000, both civilians and military</a:t>
            </a:r>
            <a:r>
              <a:rPr lang="en-US" dirty="0" smtClean="0"/>
              <a:t>, although the statistics vary to a great extent. </a:t>
            </a:r>
            <a:r>
              <a:rPr lang="en-US" dirty="0" smtClean="0">
                <a:solidFill>
                  <a:srgbClr val="FF0000"/>
                </a:solidFill>
              </a:rPr>
              <a:t>The current assessment </a:t>
            </a:r>
            <a:r>
              <a:rPr lang="en-US" dirty="0" smtClean="0"/>
              <a:t>by Russian Government is that total losses were </a:t>
            </a:r>
            <a:r>
              <a:rPr lang="en-US" dirty="0" smtClean="0">
                <a:solidFill>
                  <a:srgbClr val="FF0000"/>
                </a:solidFill>
              </a:rPr>
              <a:t>26.6</a:t>
            </a:r>
            <a:r>
              <a:rPr lang="en-US" dirty="0" smtClean="0"/>
              <a:t> million </a:t>
            </a:r>
            <a:r>
              <a:rPr lang="en-US" dirty="0" smtClean="0">
                <a:solidFill>
                  <a:srgbClr val="FF0000"/>
                </a:solidFill>
              </a:rPr>
              <a:t>both civilians </a:t>
            </a:r>
            <a:r>
              <a:rPr lang="en-US" dirty="0" smtClean="0"/>
              <a:t>and military, </a:t>
            </a:r>
            <a:r>
              <a:rPr lang="en-US" dirty="0" smtClean="0">
                <a:solidFill>
                  <a:srgbClr val="FF0000"/>
                </a:solidFill>
              </a:rPr>
              <a:t>with military dead at 8.7 </a:t>
            </a:r>
            <a:r>
              <a:rPr lang="en-US" dirty="0" smtClean="0"/>
              <a:t>million.</a:t>
            </a:r>
            <a:endParaRPr lang="ru-RU" dirty="0" smtClean="0"/>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36712"/>
          </a:xfrm>
        </p:spPr>
        <p:txBody>
          <a:bodyPr>
            <a:noAutofit/>
          </a:bodyPr>
          <a:lstStyle/>
          <a:p>
            <a:r>
              <a:rPr lang="en-US" sz="2400" dirty="0" smtClean="0"/>
              <a:t>They speak about overall losses of the Soviets…</a:t>
            </a:r>
            <a:endParaRPr lang="ru-RU" sz="2400" dirty="0"/>
          </a:p>
        </p:txBody>
      </p:sp>
      <p:sp>
        <p:nvSpPr>
          <p:cNvPr id="3" name="Содержимое 2"/>
          <p:cNvSpPr>
            <a:spLocks noGrp="1"/>
          </p:cNvSpPr>
          <p:nvPr>
            <p:ph idx="1"/>
          </p:nvPr>
        </p:nvSpPr>
        <p:spPr>
          <a:xfrm>
            <a:off x="251520" y="836712"/>
            <a:ext cx="8568952" cy="5472648"/>
          </a:xfrm>
        </p:spPr>
        <p:txBody>
          <a:bodyPr>
            <a:noAutofit/>
          </a:bodyPr>
          <a:lstStyle/>
          <a:p>
            <a:pPr lvl="0" algn="just"/>
            <a:r>
              <a:rPr lang="en-US" sz="2400" dirty="0" smtClean="0"/>
              <a:t>The authors of </a:t>
            </a:r>
            <a:r>
              <a:rPr lang="en-US" sz="2400" dirty="0" smtClean="0">
                <a:solidFill>
                  <a:srgbClr val="FF0000"/>
                </a:solidFill>
              </a:rPr>
              <a:t>the Cambridge History of Russia </a:t>
            </a:r>
            <a:r>
              <a:rPr lang="en-US" sz="2400" dirty="0" smtClean="0"/>
              <a:t>have provided an analysis of Soviet wartime casualties. Overall losses were about </a:t>
            </a:r>
            <a:r>
              <a:rPr lang="en-US" sz="2400" dirty="0" smtClean="0">
                <a:solidFill>
                  <a:srgbClr val="FF0000"/>
                </a:solidFill>
              </a:rPr>
              <a:t>25 million persons plus or minus 1 million</a:t>
            </a:r>
            <a:r>
              <a:rPr lang="en-US" sz="2400" dirty="0" smtClean="0"/>
              <a:t>. Red Army records indicate</a:t>
            </a:r>
            <a:r>
              <a:rPr lang="en-US" sz="2400" dirty="0" smtClean="0">
                <a:solidFill>
                  <a:srgbClr val="FFFF00"/>
                </a:solidFill>
              </a:rPr>
              <a:t> 8.7 </a:t>
            </a:r>
            <a:r>
              <a:rPr lang="en-US" sz="2400" dirty="0" smtClean="0"/>
              <a:t>million </a:t>
            </a:r>
            <a:r>
              <a:rPr lang="en-US" sz="2400" dirty="0" smtClean="0">
                <a:solidFill>
                  <a:srgbClr val="FFFF00"/>
                </a:solidFill>
              </a:rPr>
              <a:t>military deaths</a:t>
            </a:r>
            <a:r>
              <a:rPr lang="en-US" sz="2400" dirty="0" smtClean="0"/>
              <a:t>, “this figure is actually the lower limit”. The official figures understate POW losses and armed partisan deaths. Excess civilian deaths in the Nazi occupied USSR were </a:t>
            </a:r>
            <a:r>
              <a:rPr lang="en-US" sz="2400" dirty="0" smtClean="0">
                <a:solidFill>
                  <a:srgbClr val="FFFF00"/>
                </a:solidFill>
              </a:rPr>
              <a:t>13.7 </a:t>
            </a:r>
            <a:r>
              <a:rPr lang="en-US" sz="2400" dirty="0" smtClean="0"/>
              <a:t>million persons including </a:t>
            </a:r>
            <a:r>
              <a:rPr lang="en-US" sz="2400" dirty="0" smtClean="0">
                <a:solidFill>
                  <a:srgbClr val="FFFF00"/>
                </a:solidFill>
              </a:rPr>
              <a:t>2 </a:t>
            </a:r>
            <a:r>
              <a:rPr lang="en-US" sz="2400" dirty="0" smtClean="0"/>
              <a:t>million </a:t>
            </a:r>
            <a:r>
              <a:rPr lang="en-US" sz="2400" dirty="0" smtClean="0">
                <a:solidFill>
                  <a:srgbClr val="FFFF00"/>
                </a:solidFill>
              </a:rPr>
              <a:t>Jews. </a:t>
            </a:r>
            <a:r>
              <a:rPr lang="en-US" sz="2400" dirty="0" smtClean="0"/>
              <a:t>There were an </a:t>
            </a:r>
            <a:r>
              <a:rPr lang="en-US" sz="2400" dirty="0" smtClean="0"/>
              <a:t>additional</a:t>
            </a:r>
            <a:r>
              <a:rPr lang="ru-RU" sz="2400" smtClean="0"/>
              <a:t> </a:t>
            </a:r>
            <a:r>
              <a:rPr lang="en-US" sz="2400" smtClean="0"/>
              <a:t> </a:t>
            </a:r>
            <a:r>
              <a:rPr lang="en-US" sz="2400" dirty="0" smtClean="0"/>
              <a:t>2.6 million deaths in the interior regions of the Soviet Union. The authors maintain “scope for error in this number is very wide”. At least </a:t>
            </a:r>
            <a:r>
              <a:rPr lang="en-US" sz="2400" dirty="0" smtClean="0">
                <a:solidFill>
                  <a:srgbClr val="FFFF00"/>
                </a:solidFill>
              </a:rPr>
              <a:t>1 </a:t>
            </a:r>
            <a:r>
              <a:rPr lang="en-US" sz="2400" dirty="0" smtClean="0"/>
              <a:t>million perished in the wartime </a:t>
            </a:r>
            <a:r>
              <a:rPr lang="en-US" sz="2400" dirty="0" smtClean="0">
                <a:solidFill>
                  <a:srgbClr val="FFFF00"/>
                </a:solidFill>
              </a:rPr>
              <a:t>GULAG camps </a:t>
            </a:r>
            <a:r>
              <a:rPr lang="en-US" sz="2400" dirty="0" smtClean="0"/>
              <a:t>or in deportations. Other deaths occurred in the wartime evacuations and due to war related malnutrition and disease in the interior</a:t>
            </a:r>
            <a:br>
              <a:rPr lang="en-US" sz="2400" dirty="0" smtClean="0"/>
            </a:br>
            <a:r>
              <a:rPr lang="en-US" sz="2400" dirty="0" smtClean="0"/>
              <a:t> “</a:t>
            </a:r>
            <a:r>
              <a:rPr lang="en-US" sz="2400" i="1" dirty="0" smtClean="0">
                <a:solidFill>
                  <a:schemeClr val="bg1"/>
                </a:solidFill>
              </a:rPr>
              <a:t>In short the general picture of Soviet wartime losses suggests a jigsaw puzzle. The general outline is clear: people died in colossal numbers but in many different miserable and terrible circumstances. But individual pieces of the puzzle do not fit well; </a:t>
            </a:r>
            <a:r>
              <a:rPr lang="en-US" sz="2400" i="1" dirty="0" smtClean="0"/>
              <a:t>"</a:t>
            </a:r>
            <a:r>
              <a:rPr lang="en-US" sz="2400" baseline="30000" dirty="0" smtClean="0">
                <a:hlinkClick r:id="rId2"/>
              </a:rPr>
              <a:t>[104]</a:t>
            </a:r>
            <a:endParaRPr lang="en-US" sz="2400" dirty="0" smtClean="0">
              <a:hlinkClick r:id="rId3" tooltip="Steven Rosefielde"/>
            </a:endParaRPr>
          </a:p>
          <a:p>
            <a:pPr lvl="0" algn="just"/>
            <a:r>
              <a:rPr lang="en-US" sz="2400" dirty="0" smtClean="0">
                <a:hlinkClick r:id="rId3" tooltip="Steven Rosefielde"/>
              </a:rPr>
              <a:t>Steven </a:t>
            </a:r>
            <a:r>
              <a:rPr lang="en-US" sz="2400" dirty="0" err="1" smtClean="0">
                <a:hlinkClick r:id="rId3" tooltip="Steven Rosefielde"/>
              </a:rPr>
              <a:t>Rosefielde</a:t>
            </a:r>
            <a:r>
              <a:rPr lang="en-US" sz="2400" dirty="0" smtClean="0"/>
              <a:t>( a Professor of Economics at the University of North Carolina), and a member of the Russian Academy of Natural  Sciences</a:t>
            </a:r>
            <a:r>
              <a:rPr lang="en-US" sz="2400" b="1" dirty="0" smtClean="0"/>
              <a:t>)</a:t>
            </a:r>
            <a:r>
              <a:rPr lang="en-US" sz="2400" dirty="0" smtClean="0"/>
              <a:t>  estimated the actual </a:t>
            </a:r>
            <a:r>
              <a:rPr lang="en-US" sz="2400" dirty="0" smtClean="0">
                <a:solidFill>
                  <a:srgbClr val="FF0000"/>
                </a:solidFill>
              </a:rPr>
              <a:t>military</a:t>
            </a:r>
            <a:r>
              <a:rPr lang="en-US" sz="2400" dirty="0" smtClean="0"/>
              <a:t> dead at </a:t>
            </a:r>
            <a:r>
              <a:rPr lang="en-US" sz="2400" dirty="0" smtClean="0">
                <a:solidFill>
                  <a:srgbClr val="FFFF00"/>
                </a:solidFill>
              </a:rPr>
              <a:t>8.7</a:t>
            </a:r>
            <a:r>
              <a:rPr lang="en-US" sz="2400" dirty="0" smtClean="0"/>
              <a:t> million men and </a:t>
            </a:r>
            <a:r>
              <a:rPr lang="en-US" sz="2400" dirty="0" smtClean="0">
                <a:solidFill>
                  <a:srgbClr val="FFFF00"/>
                </a:solidFill>
              </a:rPr>
              <a:t>17.7 to 20.3 </a:t>
            </a:r>
            <a:r>
              <a:rPr lang="en-US" sz="2400" dirty="0" smtClean="0"/>
              <a:t>million</a:t>
            </a:r>
            <a:r>
              <a:rPr lang="en-US" sz="2400" dirty="0" smtClean="0">
                <a:solidFill>
                  <a:srgbClr val="FF0000"/>
                </a:solidFill>
              </a:rPr>
              <a:t> civilians </a:t>
            </a:r>
            <a:r>
              <a:rPr lang="en-US" sz="2400" dirty="0" smtClean="0"/>
              <a:t>killed by the Nazis in the war- (</a:t>
            </a:r>
            <a:r>
              <a:rPr lang="en-US" sz="2400" dirty="0" smtClean="0">
                <a:solidFill>
                  <a:srgbClr val="FF0000"/>
                </a:solidFill>
              </a:rPr>
              <a:t>exterminated, shot, gassed burned </a:t>
            </a:r>
            <a:r>
              <a:rPr lang="en-US" sz="2400" dirty="0" smtClean="0">
                <a:solidFill>
                  <a:srgbClr val="FFFF00"/>
                </a:solidFill>
              </a:rPr>
              <a:t>6.4 or 11.3 </a:t>
            </a:r>
            <a:r>
              <a:rPr lang="en-US" sz="2400" dirty="0" smtClean="0">
                <a:solidFill>
                  <a:srgbClr val="FF0000"/>
                </a:solidFill>
              </a:rPr>
              <a:t>million;</a:t>
            </a:r>
            <a:r>
              <a:rPr lang="en-US" sz="2400" dirty="0" smtClean="0"/>
              <a:t> </a:t>
            </a:r>
            <a:r>
              <a:rPr lang="en-US" sz="2400" dirty="0" smtClean="0">
                <a:solidFill>
                  <a:srgbClr val="FF0000"/>
                </a:solidFill>
              </a:rPr>
              <a:t>famine and disease </a:t>
            </a:r>
            <a:r>
              <a:rPr lang="en-US" sz="2400" dirty="0" smtClean="0">
                <a:solidFill>
                  <a:srgbClr val="FFFF00"/>
                </a:solidFill>
              </a:rPr>
              <a:t>8.5 or 6.5 </a:t>
            </a:r>
            <a:r>
              <a:rPr lang="en-US" sz="2400" dirty="0" smtClean="0"/>
              <a:t>million; </a:t>
            </a:r>
            <a:r>
              <a:rPr lang="en-US" sz="2400" dirty="0" smtClean="0">
                <a:solidFill>
                  <a:srgbClr val="FF0000"/>
                </a:solidFill>
              </a:rPr>
              <a:t>forced laborer in Germany </a:t>
            </a:r>
            <a:r>
              <a:rPr lang="en-US" sz="2400" dirty="0" smtClean="0">
                <a:solidFill>
                  <a:srgbClr val="FFFF00"/>
                </a:solidFill>
              </a:rPr>
              <a:t>2.8 or 3.0 </a:t>
            </a:r>
            <a:r>
              <a:rPr lang="en-US" sz="2400" dirty="0" smtClean="0">
                <a:solidFill>
                  <a:srgbClr val="FF0000"/>
                </a:solidFill>
              </a:rPr>
              <a:t>million and </a:t>
            </a:r>
            <a:r>
              <a:rPr lang="en-US" sz="2400" dirty="0" smtClean="0">
                <a:solidFill>
                  <a:srgbClr val="FFFF00"/>
                </a:solidFill>
              </a:rPr>
              <a:t>500,000</a:t>
            </a:r>
            <a:r>
              <a:rPr lang="en-US" sz="2400" dirty="0" smtClean="0">
                <a:solidFill>
                  <a:srgbClr val="FF0000"/>
                </a:solidFill>
              </a:rPr>
              <a:t> who did not return to USSR after war</a:t>
            </a:r>
            <a:r>
              <a:rPr lang="en-US" sz="2400" dirty="0" smtClean="0"/>
              <a:t>.) </a:t>
            </a:r>
            <a:r>
              <a:rPr lang="en-US" sz="2400" baseline="30000" dirty="0" smtClean="0">
                <a:hlinkClick r:id="rId2"/>
              </a:rPr>
              <a:t>[105]</a:t>
            </a:r>
            <a:r>
              <a:rPr lang="en-US" sz="2400" dirty="0" smtClean="0"/>
              <a:t> </a:t>
            </a:r>
            <a:r>
              <a:rPr lang="en-US" sz="2400" dirty="0" smtClean="0">
                <a:solidFill>
                  <a:srgbClr val="FF0000"/>
                </a:solidFill>
              </a:rPr>
              <a:t>In addition to </a:t>
            </a:r>
            <a:r>
              <a:rPr lang="en-US" sz="2400" dirty="0" smtClean="0"/>
              <a:t>these war deaths </a:t>
            </a:r>
            <a:r>
              <a:rPr lang="en-US" sz="2400" dirty="0" err="1" smtClean="0"/>
              <a:t>Rosefielde</a:t>
            </a:r>
            <a:r>
              <a:rPr lang="en-US" sz="2400" dirty="0" smtClean="0"/>
              <a:t> also estimated the excess deaths attributed to the “</a:t>
            </a:r>
            <a:r>
              <a:rPr lang="en-US" sz="2400" dirty="0" smtClean="0">
                <a:solidFill>
                  <a:srgbClr val="FFFF00"/>
                </a:solidFill>
              </a:rPr>
              <a:t>total potential crimes against humanity” due to Soviet repression at 2.183 million persons in 1939-40 and 5.458 million from 1941-1945. The figures for losses due to Soviet repression do not include 1 million military deaths of men drafted from the Gulag into penal suicide battalions.</a:t>
            </a:r>
            <a:r>
              <a:rPr lang="en-US" sz="2400" u="sng" baseline="30000" dirty="0" smtClean="0">
                <a:solidFill>
                  <a:srgbClr val="FFFF00"/>
                </a:solidFill>
              </a:rPr>
              <a:t>[</a:t>
            </a:r>
            <a:endParaRPr lang="ru-RU" sz="2400" dirty="0" smtClean="0">
              <a:solidFill>
                <a:srgbClr val="FFFF00"/>
              </a:solidFill>
            </a:endParaRPr>
          </a:p>
          <a:p>
            <a:pPr algn="just"/>
            <a:r>
              <a:rPr lang="en-US" sz="2400" dirty="0" smtClean="0"/>
              <a:t> </a:t>
            </a:r>
            <a:endParaRPr lang="ru-RU" sz="2400" dirty="0" smtClean="0"/>
          </a:p>
          <a:p>
            <a:pPr algn="just"/>
            <a:endParaRPr lang="ru-RU"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solidFill>
                  <a:srgbClr val="FF0000"/>
                </a:solidFill>
              </a:rPr>
              <a:t>The war also imposed severe material losses on the Soviet economy</a:t>
            </a:r>
            <a:r>
              <a:rPr lang="en-US" dirty="0" smtClean="0"/>
              <a:t>.</a:t>
            </a:r>
            <a:endParaRPr lang="ru-RU" dirty="0"/>
          </a:p>
        </p:txBody>
      </p:sp>
      <p:sp>
        <p:nvSpPr>
          <p:cNvPr id="3" name="Содержимое 2"/>
          <p:cNvSpPr>
            <a:spLocks noGrp="1"/>
          </p:cNvSpPr>
          <p:nvPr>
            <p:ph idx="1"/>
          </p:nvPr>
        </p:nvSpPr>
        <p:spPr/>
        <p:txBody>
          <a:bodyPr/>
          <a:lstStyle/>
          <a:p>
            <a:endParaRPr lang="en-US" dirty="0" smtClean="0"/>
          </a:p>
          <a:p>
            <a:endParaRPr lang="en-US" dirty="0" smtClean="0"/>
          </a:p>
          <a:p>
            <a:endParaRPr lang="ru-RU" dirty="0"/>
          </a:p>
        </p:txBody>
      </p:sp>
      <p:sp>
        <p:nvSpPr>
          <p:cNvPr id="23" name="Прямоугольник 22"/>
          <p:cNvSpPr/>
          <p:nvPr/>
        </p:nvSpPr>
        <p:spPr>
          <a:xfrm>
            <a:off x="1331640" y="2276872"/>
            <a:ext cx="6912768" cy="3416320"/>
          </a:xfrm>
          <a:prstGeom prst="rect">
            <a:avLst/>
          </a:prstGeom>
          <a:solidFill>
            <a:srgbClr val="FFFF00"/>
          </a:solidFill>
        </p:spPr>
        <p:txBody>
          <a:bodyPr wrap="square">
            <a:spAutoFit/>
          </a:bodyPr>
          <a:lstStyle/>
          <a:p>
            <a:r>
              <a:rPr lang="en-US" sz="2400" dirty="0" smtClean="0">
                <a:solidFill>
                  <a:schemeClr val="bg1"/>
                </a:solidFill>
              </a:rPr>
              <a:t>The </a:t>
            </a:r>
            <a:r>
              <a:rPr lang="en-US" sz="2400" dirty="0">
                <a:solidFill>
                  <a:schemeClr val="bg1"/>
                </a:solidFill>
              </a:rPr>
              <a:t>destruction included 6 million buildings that previously housed 25 million people, 31,850 industrial establishments, and 167,000 schools, colleges, hospitals, and public libraries. Officially these losses were estimated at one-third of the Soviet Union’s prewar wealth; being that only one in eight people died, it follows that wealth was destroyed at a higher rate than people. Thus, those who survived were also impoverished.</a:t>
            </a:r>
            <a:endParaRPr lang="ru-RU" sz="2400"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748</TotalTime>
  <Words>897</Words>
  <Application>Microsoft Office PowerPoint</Application>
  <PresentationFormat>Экран (4:3)</PresentationFormat>
  <Paragraphs>37</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Апекс</vt:lpstr>
      <vt:lpstr>Six long and bloody years…</vt:lpstr>
      <vt:lpstr>Слайд 2</vt:lpstr>
      <vt:lpstr>the European Axis  at  the largest land theatre of war in history</vt:lpstr>
      <vt:lpstr>Слайд 4</vt:lpstr>
      <vt:lpstr>World War II killed… involved… cost</vt:lpstr>
      <vt:lpstr>World War II cost the United States</vt:lpstr>
      <vt:lpstr>World War II cost the Soviet Union</vt:lpstr>
      <vt:lpstr>They speak about overall losses of the Soviets…</vt:lpstr>
      <vt:lpstr>The war also imposed severe material losses on the Soviet economy.</vt:lpstr>
      <vt:lpstr>GREAT VICTORY</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лоршпршнп</dc:title>
  <dc:creator>HP</dc:creator>
  <cp:lastModifiedBy>HP</cp:lastModifiedBy>
  <cp:revision>98</cp:revision>
  <dcterms:created xsi:type="dcterms:W3CDTF">2012-04-30T09:41:19Z</dcterms:created>
  <dcterms:modified xsi:type="dcterms:W3CDTF">2012-05-05T05:21:53Z</dcterms:modified>
</cp:coreProperties>
</file>